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 id="2147483676" r:id="rId3"/>
  </p:sldMasterIdLst>
  <p:notesMasterIdLst>
    <p:notesMasterId r:id="rId15"/>
  </p:notesMasterIdLst>
  <p:sldIdLst>
    <p:sldId id="256" r:id="rId4"/>
    <p:sldId id="260" r:id="rId5"/>
    <p:sldId id="284" r:id="rId6"/>
    <p:sldId id="280" r:id="rId7"/>
    <p:sldId id="263" r:id="rId8"/>
    <p:sldId id="285" r:id="rId9"/>
    <p:sldId id="286" r:id="rId10"/>
    <p:sldId id="266" r:id="rId11"/>
    <p:sldId id="282" r:id="rId12"/>
    <p:sldId id="283" r:id="rId13"/>
    <p:sldId id="28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FFE1C-F0FF-415B-ADEE-A34AECED183C}" type="datetimeFigureOut">
              <a:rPr lang="en-US" smtClean="0"/>
              <a:t>12/3/2021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DCEAC8-A661-4418-B2A4-DE72D352594D}" type="slidenum">
              <a:rPr lang="en-US" smtClean="0"/>
              <a:t>‹#›</a:t>
            </a:fld>
            <a:endParaRPr lang="en-US"/>
          </a:p>
        </p:txBody>
      </p:sp>
    </p:spTree>
    <p:extLst>
      <p:ext uri="{BB962C8B-B14F-4D97-AF65-F5344CB8AC3E}">
        <p14:creationId xmlns:p14="http://schemas.microsoft.com/office/powerpoint/2010/main" val="392103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0985C8-3D07-4E5B-9F75-54E84E8FB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92F5C6-7E18-445B-81A7-F6C0F9495FE6}"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F02CB48B-B7AA-42CD-B7BA-8E54109B2A28}"/>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B76419A-FF5F-4C98-A512-3CE056D590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this lesson, students will learn the definitions of both potential and kinetic energy. They will also be able to give examples of each and explain how potential energy changes into kinetic energy.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6FD0-05D7-48A9-B2CB-92BFB99B36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349BDC-A16B-4FD9-A06F-8BAF394F8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6CB42B-2D6C-40E3-A18D-45D4998DA57B}"/>
              </a:ext>
            </a:extLst>
          </p:cNvPr>
          <p:cNvSpPr>
            <a:spLocks noGrp="1"/>
          </p:cNvSpPr>
          <p:nvPr>
            <p:ph type="dt" sz="half" idx="10"/>
          </p:nvPr>
        </p:nvSpPr>
        <p:spPr/>
        <p:txBody>
          <a:bodyPr/>
          <a:lstStyle/>
          <a:p>
            <a:fld id="{25FD9C11-9EB9-49E4-95E7-9C68485CD7E7}" type="datetimeFigureOut">
              <a:rPr lang="en-US" smtClean="0"/>
              <a:t>12/3/2021</a:t>
            </a:fld>
            <a:endParaRPr lang="en-US"/>
          </a:p>
        </p:txBody>
      </p:sp>
      <p:sp>
        <p:nvSpPr>
          <p:cNvPr id="5" name="Footer Placeholder 4">
            <a:extLst>
              <a:ext uri="{FF2B5EF4-FFF2-40B4-BE49-F238E27FC236}">
                <a16:creationId xmlns:a16="http://schemas.microsoft.com/office/drawing/2014/main" id="{3969CAFD-821C-4B46-B9B3-10B0EAEA7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685B7-F5FD-40FB-8F59-C4A4D2169C3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99671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BA04B-065B-4C59-8A1A-D97BCB8DEF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C78BC8-DE5F-4A71-9150-E8232725A6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2DDAB-AF5B-40BE-B917-06730144AC19}"/>
              </a:ext>
            </a:extLst>
          </p:cNvPr>
          <p:cNvSpPr>
            <a:spLocks noGrp="1"/>
          </p:cNvSpPr>
          <p:nvPr>
            <p:ph type="dt" sz="half" idx="10"/>
          </p:nvPr>
        </p:nvSpPr>
        <p:spPr/>
        <p:txBody>
          <a:bodyPr/>
          <a:lstStyle/>
          <a:p>
            <a:fld id="{25FD9C11-9EB9-49E4-95E7-9C68485CD7E7}" type="datetimeFigureOut">
              <a:rPr lang="en-US" smtClean="0"/>
              <a:t>12/3/2021</a:t>
            </a:fld>
            <a:endParaRPr lang="en-US"/>
          </a:p>
        </p:txBody>
      </p:sp>
      <p:sp>
        <p:nvSpPr>
          <p:cNvPr id="5" name="Footer Placeholder 4">
            <a:extLst>
              <a:ext uri="{FF2B5EF4-FFF2-40B4-BE49-F238E27FC236}">
                <a16:creationId xmlns:a16="http://schemas.microsoft.com/office/drawing/2014/main" id="{877BEFA7-B0E4-49CC-AB86-2676FD2E0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E6E9F3-799A-4217-8597-70722C2E4FF2}"/>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88045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8669B9-D378-4C8B-B680-810231EB56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1658BA-E4EF-4CEB-8AAC-AF9FE24240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11605-A1F6-4C6C-AB1D-9E2E4ABB38D8}"/>
              </a:ext>
            </a:extLst>
          </p:cNvPr>
          <p:cNvSpPr>
            <a:spLocks noGrp="1"/>
          </p:cNvSpPr>
          <p:nvPr>
            <p:ph type="dt" sz="half" idx="10"/>
          </p:nvPr>
        </p:nvSpPr>
        <p:spPr/>
        <p:txBody>
          <a:bodyPr/>
          <a:lstStyle/>
          <a:p>
            <a:fld id="{25FD9C11-9EB9-49E4-95E7-9C68485CD7E7}" type="datetimeFigureOut">
              <a:rPr lang="en-US" smtClean="0"/>
              <a:t>12/3/2021</a:t>
            </a:fld>
            <a:endParaRPr lang="en-US"/>
          </a:p>
        </p:txBody>
      </p:sp>
      <p:sp>
        <p:nvSpPr>
          <p:cNvPr id="5" name="Footer Placeholder 4">
            <a:extLst>
              <a:ext uri="{FF2B5EF4-FFF2-40B4-BE49-F238E27FC236}">
                <a16:creationId xmlns:a16="http://schemas.microsoft.com/office/drawing/2014/main" id="{0FD29FDC-8268-4D1C-9551-34126F3FF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F66B3E-502F-4095-8B9A-F70A61B39DB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99264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F7975E-B8CB-4FDA-82AE-30062C3F38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100D35-BF61-476F-BA87-E5F85908F2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BF1151-7686-483B-8ACA-ACFCE40A53DA}"/>
              </a:ext>
            </a:extLst>
          </p:cNvPr>
          <p:cNvSpPr>
            <a:spLocks noGrp="1" noChangeArrowheads="1"/>
          </p:cNvSpPr>
          <p:nvPr>
            <p:ph type="sldNum" sz="quarter" idx="12"/>
          </p:nvPr>
        </p:nvSpPr>
        <p:spPr>
          <a:ln/>
        </p:spPr>
        <p:txBody>
          <a:bodyPr/>
          <a:lstStyle>
            <a:lvl1pPr>
              <a:defRPr/>
            </a:lvl1pPr>
          </a:lstStyle>
          <a:p>
            <a:pPr>
              <a:defRPr/>
            </a:pPr>
            <a:fld id="{DE70F823-7D01-437D-8F03-CBF91363EFC2}" type="slidenum">
              <a:rPr lang="en-US" altLang="en-US"/>
              <a:pPr>
                <a:defRPr/>
              </a:pPr>
              <a:t>‹#›</a:t>
            </a:fld>
            <a:endParaRPr lang="en-US" altLang="en-US"/>
          </a:p>
        </p:txBody>
      </p:sp>
    </p:spTree>
    <p:extLst>
      <p:ext uri="{BB962C8B-B14F-4D97-AF65-F5344CB8AC3E}">
        <p14:creationId xmlns:p14="http://schemas.microsoft.com/office/powerpoint/2010/main" val="1089263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490967A-418E-44F5-A3F6-65D1C86C63C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86FBCC4-DFA6-4932-AB36-FF8A33E60F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1BE646B-6641-4D3F-8F23-E2DACC8C9E04}"/>
              </a:ext>
            </a:extLst>
          </p:cNvPr>
          <p:cNvSpPr>
            <a:spLocks noGrp="1" noChangeArrowheads="1"/>
          </p:cNvSpPr>
          <p:nvPr>
            <p:ph type="sldNum" sz="quarter" idx="12"/>
          </p:nvPr>
        </p:nvSpPr>
        <p:spPr>
          <a:ln/>
        </p:spPr>
        <p:txBody>
          <a:bodyPr/>
          <a:lstStyle>
            <a:lvl1pPr>
              <a:defRPr/>
            </a:lvl1pPr>
          </a:lstStyle>
          <a:p>
            <a:pPr>
              <a:defRPr/>
            </a:pPr>
            <a:fld id="{B1776830-96EC-43F2-90A9-50B7B6BECB57}" type="slidenum">
              <a:rPr lang="en-US" altLang="en-US"/>
              <a:pPr>
                <a:defRPr/>
              </a:pPr>
              <a:t>‹#›</a:t>
            </a:fld>
            <a:endParaRPr lang="en-US" altLang="en-US"/>
          </a:p>
        </p:txBody>
      </p:sp>
    </p:spTree>
    <p:extLst>
      <p:ext uri="{BB962C8B-B14F-4D97-AF65-F5344CB8AC3E}">
        <p14:creationId xmlns:p14="http://schemas.microsoft.com/office/powerpoint/2010/main" val="919447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FF39FF6-28A0-4467-AF99-73FDDADB2AD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76487335"/>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6FD2A-6E54-4C75-BDFE-BB081A3E0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A7D287-E731-4A2F-A171-67C33223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6681E5-851B-401B-B7F0-96A93E69586A}"/>
              </a:ext>
            </a:extLst>
          </p:cNvPr>
          <p:cNvSpPr>
            <a:spLocks noGrp="1"/>
          </p:cNvSpPr>
          <p:nvPr>
            <p:ph type="dt" sz="half" idx="10"/>
          </p:nvPr>
        </p:nvSpPr>
        <p:spPr/>
        <p:txBody>
          <a:bodyPr/>
          <a:lstStyle/>
          <a:p>
            <a:fld id="{25FD9C11-9EB9-49E4-95E7-9C68485CD7E7}" type="datetimeFigureOut">
              <a:rPr lang="en-US" smtClean="0"/>
              <a:t>12/3/2021</a:t>
            </a:fld>
            <a:endParaRPr lang="en-US"/>
          </a:p>
        </p:txBody>
      </p:sp>
      <p:sp>
        <p:nvSpPr>
          <p:cNvPr id="5" name="Footer Placeholder 4">
            <a:extLst>
              <a:ext uri="{FF2B5EF4-FFF2-40B4-BE49-F238E27FC236}">
                <a16:creationId xmlns:a16="http://schemas.microsoft.com/office/drawing/2014/main" id="{DE35B562-2FCD-4332-86B2-08C543663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3F6FDB-AFCE-42A1-BE66-B7FD97983A7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68000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197A-457B-48B1-9BB4-C7CBC519C1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5DAC19-1607-4B35-B1CA-5ECBE69566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F095B5-BC7B-41EB-A639-50004B812E3A}"/>
              </a:ext>
            </a:extLst>
          </p:cNvPr>
          <p:cNvSpPr>
            <a:spLocks noGrp="1"/>
          </p:cNvSpPr>
          <p:nvPr>
            <p:ph type="dt" sz="half" idx="10"/>
          </p:nvPr>
        </p:nvSpPr>
        <p:spPr/>
        <p:txBody>
          <a:bodyPr/>
          <a:lstStyle/>
          <a:p>
            <a:fld id="{25FD9C11-9EB9-49E4-95E7-9C68485CD7E7}" type="datetimeFigureOut">
              <a:rPr lang="en-US" smtClean="0"/>
              <a:t>12/3/2021</a:t>
            </a:fld>
            <a:endParaRPr lang="en-US"/>
          </a:p>
        </p:txBody>
      </p:sp>
      <p:sp>
        <p:nvSpPr>
          <p:cNvPr id="5" name="Footer Placeholder 4">
            <a:extLst>
              <a:ext uri="{FF2B5EF4-FFF2-40B4-BE49-F238E27FC236}">
                <a16:creationId xmlns:a16="http://schemas.microsoft.com/office/drawing/2014/main" id="{F072D327-E9F0-4205-A9B0-90AABEBCE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CA70B-5924-4D3C-9956-54DB9364DCA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64378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38FC-A0D4-42D0-BE93-4BE00C44D4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4E8AA-B44D-4047-85F7-8D6A1FB232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4849B3-89D1-4C31-964E-194ED838F4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FCE0C6-340F-46AF-884F-B54607FB21B1}"/>
              </a:ext>
            </a:extLst>
          </p:cNvPr>
          <p:cNvSpPr>
            <a:spLocks noGrp="1"/>
          </p:cNvSpPr>
          <p:nvPr>
            <p:ph type="dt" sz="half" idx="10"/>
          </p:nvPr>
        </p:nvSpPr>
        <p:spPr/>
        <p:txBody>
          <a:bodyPr/>
          <a:lstStyle/>
          <a:p>
            <a:fld id="{25FD9C11-9EB9-49E4-95E7-9C68485CD7E7}" type="datetimeFigureOut">
              <a:rPr lang="en-US" smtClean="0"/>
              <a:t>12/3/2021</a:t>
            </a:fld>
            <a:endParaRPr lang="en-US"/>
          </a:p>
        </p:txBody>
      </p:sp>
      <p:sp>
        <p:nvSpPr>
          <p:cNvPr id="6" name="Footer Placeholder 5">
            <a:extLst>
              <a:ext uri="{FF2B5EF4-FFF2-40B4-BE49-F238E27FC236}">
                <a16:creationId xmlns:a16="http://schemas.microsoft.com/office/drawing/2014/main" id="{F0951D89-475B-42DB-928A-3BD274D3C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656DD-7602-4C66-B106-54BBA355BC5F}"/>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22883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EC090-3A59-49EC-8354-634C8AEA5E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E03C90-7CAC-43AE-9FAB-C22A7338B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A0A307-D00E-4F2C-A25A-B05A3302CA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306660-40AE-4096-A17E-E26980B36C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6A2D98-BAB6-4986-BC79-918852E38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BA76DB-6CB5-4500-8C40-8450AA8F1BDB}"/>
              </a:ext>
            </a:extLst>
          </p:cNvPr>
          <p:cNvSpPr>
            <a:spLocks noGrp="1"/>
          </p:cNvSpPr>
          <p:nvPr>
            <p:ph type="dt" sz="half" idx="10"/>
          </p:nvPr>
        </p:nvSpPr>
        <p:spPr/>
        <p:txBody>
          <a:bodyPr/>
          <a:lstStyle/>
          <a:p>
            <a:fld id="{25FD9C11-9EB9-49E4-95E7-9C68485CD7E7}" type="datetimeFigureOut">
              <a:rPr lang="en-US" smtClean="0"/>
              <a:t>12/3/2021</a:t>
            </a:fld>
            <a:endParaRPr lang="en-US"/>
          </a:p>
        </p:txBody>
      </p:sp>
      <p:sp>
        <p:nvSpPr>
          <p:cNvPr id="8" name="Footer Placeholder 7">
            <a:extLst>
              <a:ext uri="{FF2B5EF4-FFF2-40B4-BE49-F238E27FC236}">
                <a16:creationId xmlns:a16="http://schemas.microsoft.com/office/drawing/2014/main" id="{6D212315-98DA-485F-B71B-349A72C47A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C65ACB-4E87-44BE-ACA2-AE950CB186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39822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149F-84BE-491B-BE3E-939537D2DD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0CE16D-FA50-40FF-9897-F8C41AA2D7CF}"/>
              </a:ext>
            </a:extLst>
          </p:cNvPr>
          <p:cNvSpPr>
            <a:spLocks noGrp="1"/>
          </p:cNvSpPr>
          <p:nvPr>
            <p:ph type="dt" sz="half" idx="10"/>
          </p:nvPr>
        </p:nvSpPr>
        <p:spPr/>
        <p:txBody>
          <a:bodyPr/>
          <a:lstStyle/>
          <a:p>
            <a:fld id="{25FD9C11-9EB9-49E4-95E7-9C68485CD7E7}" type="datetimeFigureOut">
              <a:rPr lang="en-US" smtClean="0"/>
              <a:t>12/3/2021</a:t>
            </a:fld>
            <a:endParaRPr lang="en-US"/>
          </a:p>
        </p:txBody>
      </p:sp>
      <p:sp>
        <p:nvSpPr>
          <p:cNvPr id="4" name="Footer Placeholder 3">
            <a:extLst>
              <a:ext uri="{FF2B5EF4-FFF2-40B4-BE49-F238E27FC236}">
                <a16:creationId xmlns:a16="http://schemas.microsoft.com/office/drawing/2014/main" id="{5CEB4847-45C3-40D5-B979-CB2EDCFEDD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0407D-2034-48D6-A515-55610FBA02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3863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48575D-0AB9-46F4-8881-5056EB5742E9}"/>
              </a:ext>
            </a:extLst>
          </p:cNvPr>
          <p:cNvSpPr>
            <a:spLocks noGrp="1"/>
          </p:cNvSpPr>
          <p:nvPr>
            <p:ph type="dt" sz="half" idx="10"/>
          </p:nvPr>
        </p:nvSpPr>
        <p:spPr/>
        <p:txBody>
          <a:bodyPr/>
          <a:lstStyle/>
          <a:p>
            <a:fld id="{25FD9C11-9EB9-49E4-95E7-9C68485CD7E7}" type="datetimeFigureOut">
              <a:rPr lang="en-US" smtClean="0"/>
              <a:t>12/3/2021</a:t>
            </a:fld>
            <a:endParaRPr lang="en-US"/>
          </a:p>
        </p:txBody>
      </p:sp>
      <p:sp>
        <p:nvSpPr>
          <p:cNvPr id="3" name="Footer Placeholder 2">
            <a:extLst>
              <a:ext uri="{FF2B5EF4-FFF2-40B4-BE49-F238E27FC236}">
                <a16:creationId xmlns:a16="http://schemas.microsoft.com/office/drawing/2014/main" id="{E97C5A34-6101-4566-9038-22A9973304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25B794-F59A-466E-B51F-EB127E872BE3}"/>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5054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7F6C-98D3-4669-9A42-CB89BDFBD5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E4A46E-2243-4DF3-9DD6-B7A1E9C945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3F689E-9ABE-49F6-9454-9FBD46997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A4710B-CC75-4013-92F8-5EAB7BA52C2A}"/>
              </a:ext>
            </a:extLst>
          </p:cNvPr>
          <p:cNvSpPr>
            <a:spLocks noGrp="1"/>
          </p:cNvSpPr>
          <p:nvPr>
            <p:ph type="dt" sz="half" idx="10"/>
          </p:nvPr>
        </p:nvSpPr>
        <p:spPr/>
        <p:txBody>
          <a:bodyPr/>
          <a:lstStyle/>
          <a:p>
            <a:fld id="{25FD9C11-9EB9-49E4-95E7-9C68485CD7E7}" type="datetimeFigureOut">
              <a:rPr lang="en-US" smtClean="0"/>
              <a:t>12/3/2021</a:t>
            </a:fld>
            <a:endParaRPr lang="en-US"/>
          </a:p>
        </p:txBody>
      </p:sp>
      <p:sp>
        <p:nvSpPr>
          <p:cNvPr id="6" name="Footer Placeholder 5">
            <a:extLst>
              <a:ext uri="{FF2B5EF4-FFF2-40B4-BE49-F238E27FC236}">
                <a16:creationId xmlns:a16="http://schemas.microsoft.com/office/drawing/2014/main" id="{3FBB0CFD-494E-4379-94FC-674811C3F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984C1-1ECD-4473-BF35-B5B65813E38C}"/>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69766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9D03-ED35-46CD-A3E6-FE9DFBFD11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904727-1B29-44D8-B57D-D45D4E2C2D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F1DFB8-B026-4173-AE46-DC0EBE0A2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6AC9A5-6161-49D8-9725-1DE081BEED3F}"/>
              </a:ext>
            </a:extLst>
          </p:cNvPr>
          <p:cNvSpPr>
            <a:spLocks noGrp="1"/>
          </p:cNvSpPr>
          <p:nvPr>
            <p:ph type="dt" sz="half" idx="10"/>
          </p:nvPr>
        </p:nvSpPr>
        <p:spPr/>
        <p:txBody>
          <a:bodyPr/>
          <a:lstStyle/>
          <a:p>
            <a:fld id="{25FD9C11-9EB9-49E4-95E7-9C68485CD7E7}" type="datetimeFigureOut">
              <a:rPr lang="en-US" smtClean="0"/>
              <a:t>12/3/2021</a:t>
            </a:fld>
            <a:endParaRPr lang="en-US"/>
          </a:p>
        </p:txBody>
      </p:sp>
      <p:sp>
        <p:nvSpPr>
          <p:cNvPr id="6" name="Footer Placeholder 5">
            <a:extLst>
              <a:ext uri="{FF2B5EF4-FFF2-40B4-BE49-F238E27FC236}">
                <a16:creationId xmlns:a16="http://schemas.microsoft.com/office/drawing/2014/main" id="{DBD62D42-9A7B-441E-B067-54B32AADF5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ABA662-CE39-4D99-A308-4D3A5F074E95}"/>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9523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F89DD-3CDF-4897-B2B0-DC7B22AF01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7C8EA8-8C54-4C9E-B88B-8EC08CDD3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B0175-36D4-4394-902A-4AF6777D3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D9C11-9EB9-49E4-95E7-9C68485CD7E7}" type="datetimeFigureOut">
              <a:rPr lang="en-US" smtClean="0"/>
              <a:t>12/3/2021</a:t>
            </a:fld>
            <a:endParaRPr lang="en-US"/>
          </a:p>
        </p:txBody>
      </p:sp>
      <p:sp>
        <p:nvSpPr>
          <p:cNvPr id="5" name="Footer Placeholder 4">
            <a:extLst>
              <a:ext uri="{FF2B5EF4-FFF2-40B4-BE49-F238E27FC236}">
                <a16:creationId xmlns:a16="http://schemas.microsoft.com/office/drawing/2014/main" id="{2A113F03-C7FC-4095-A1C3-22FAD12FBC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1F52EE-1204-44B7-82DC-DA4057126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4032-D63F-4B8D-AD97-F19E2171229F}" type="slidenum">
              <a:rPr lang="en-US" smtClean="0"/>
              <a:t>‹#›</a:t>
            </a:fld>
            <a:endParaRPr lang="en-US"/>
          </a:p>
        </p:txBody>
      </p:sp>
    </p:spTree>
    <p:extLst>
      <p:ext uri="{BB962C8B-B14F-4D97-AF65-F5344CB8AC3E}">
        <p14:creationId xmlns:p14="http://schemas.microsoft.com/office/powerpoint/2010/main" val="1953365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80"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CF9426-F24A-43AF-81DC-F773A9EED077}"/>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7CD47E5-D895-4B33-B163-97C347FCB5D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B919933-CC19-4B7F-B339-20F3EAFE2A0B}"/>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27BCE19-7A0F-420F-B13E-FC72172080EC}"/>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F77F471-FC6B-4CC2-8A88-FF41DE0AD703}"/>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B58547-BF53-4FA3-8384-4A7DE2541D6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3" r:id="rId1"/>
    <p:sldLayoutId id="2147483681"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C67AA2BE-E80A-4A2E-809F-A35485455FA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515574007"/>
      </p:ext>
    </p:extLst>
  </p:cSld>
  <p:clrMap bg1="lt1" tx1="dk1" bg2="lt2" tx2="dk2" accent1="accent1" accent2="accent2" accent3="accent3" accent4="accent4" accent5="accent5" accent6="accent6" hlink="hlink" folHlink="folHlink"/>
  <p:sldLayoutIdLst>
    <p:sldLayoutId id="2147483677" r:id="rId1"/>
  </p:sldLayoutIdLst>
  <p:transition>
    <p:random/>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2.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1519-89E8-4A85-ADB4-C24FFEA82337}"/>
              </a:ext>
            </a:extLst>
          </p:cNvPr>
          <p:cNvSpPr>
            <a:spLocks noGrp="1"/>
          </p:cNvSpPr>
          <p:nvPr>
            <p:ph type="ctrTitle"/>
          </p:nvPr>
        </p:nvSpPr>
        <p:spPr>
          <a:solidFill>
            <a:srgbClr val="FFC000"/>
          </a:solidFill>
        </p:spPr>
        <p:txBody>
          <a:bodyPr/>
          <a:lstStyle/>
          <a:p>
            <a:r>
              <a:rPr lang="en-US" dirty="0"/>
              <a:t>Rearranging Speed Equation and teach examples</a:t>
            </a:r>
          </a:p>
        </p:txBody>
      </p:sp>
      <p:sp>
        <p:nvSpPr>
          <p:cNvPr id="3" name="Subtitle 2">
            <a:extLst>
              <a:ext uri="{FF2B5EF4-FFF2-40B4-BE49-F238E27FC236}">
                <a16:creationId xmlns:a16="http://schemas.microsoft.com/office/drawing/2014/main" id="{AF7AD063-EFAF-45AF-8B4F-F7F5E64E2A7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171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#3</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Times New Roman" panose="02020603050405020304" pitchFamily="18" charset="0"/>
                <a:ea typeface="Times New Roman" panose="02020603050405020304" pitchFamily="18" charset="0"/>
              </a:rPr>
              <a:t>3. A car is traveling at a rate of 75km/hr. How long will it take the driver to travel 225km?</a:t>
            </a:r>
            <a:endParaRPr lang="en-US" sz="2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effectLs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3092862036"/>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S=</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D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225km</a:t>
            </a:r>
          </a:p>
        </p:txBody>
      </p:sp>
      <p:sp>
        <p:nvSpPr>
          <p:cNvPr id="5" name="TextBox 4">
            <a:extLst>
              <a:ext uri="{FF2B5EF4-FFF2-40B4-BE49-F238E27FC236}">
                <a16:creationId xmlns:a16="http://schemas.microsoft.com/office/drawing/2014/main" id="{48A1B795-7378-4E41-BFFA-6BCF0143F5B7}"/>
              </a:ext>
            </a:extLst>
          </p:cNvPr>
          <p:cNvSpPr txBox="1"/>
          <p:nvPr/>
        </p:nvSpPr>
        <p:spPr>
          <a:xfrm>
            <a:off x="685662" y="4596564"/>
            <a:ext cx="1383247" cy="461665"/>
          </a:xfrm>
          <a:prstGeom prst="rect">
            <a:avLst/>
          </a:prstGeom>
          <a:noFill/>
        </p:spPr>
        <p:txBody>
          <a:bodyPr wrap="square" rtlCol="0">
            <a:spAutoFit/>
          </a:bodyPr>
          <a:lstStyle/>
          <a:p>
            <a:r>
              <a:rPr lang="en-US" sz="2400" dirty="0"/>
              <a:t>75km/</a:t>
            </a:r>
            <a:r>
              <a:rPr lang="en-US" sz="2400" dirty="0" err="1"/>
              <a:t>hr</a:t>
            </a:r>
            <a:endParaRPr lang="en-US" sz="2400" dirty="0"/>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855360" y="5208330"/>
                <a:ext cx="3535901" cy="8559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t</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225</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km</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75</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km</m:t>
                          </m:r>
                          <m:r>
                            <a:rPr lang="en-US" sz="240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hr</m:t>
                          </m:r>
                        </m:den>
                      </m:f>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855360" y="5208330"/>
                <a:ext cx="3535901" cy="855940"/>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7936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t</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d</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den>
                      </m:f>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793679"/>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6806672" y="532418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t</m:t>
                      </m:r>
                      <m:r>
                        <a:rPr lang="en-US" sz="2400">
                          <a:latin typeface="Cambria Math" panose="02040503050406030204" pitchFamily="18" charset="0"/>
                          <a:ea typeface="Times New Roman" panose="02020603050405020304" pitchFamily="18" charset="0"/>
                          <a:cs typeface="Times New Roman" panose="02020603050405020304" pitchFamily="18" charset="0"/>
                        </a:rPr>
                        <m:t>=3 </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hrs</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6806672" y="5324181"/>
                <a:ext cx="3813316" cy="461665"/>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32027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#4</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4. John took 45 min to bicycle to his grandmother’s house, a total of 4 km. What was his speed in km/</a:t>
            </a:r>
            <a:r>
              <a:rPr lang="en-US" sz="3200" dirty="0" err="1">
                <a:effectLst/>
                <a:latin typeface="+mj-lt"/>
                <a:ea typeface="Times New Roman" panose="02020603050405020304" pitchFamily="18" charset="0"/>
              </a:rPr>
              <a:t>hr</a:t>
            </a:r>
            <a:r>
              <a:rPr lang="en-US" sz="3200" dirty="0">
                <a:effectLst/>
                <a:latin typeface="+mj-lt"/>
                <a:ea typeface="Times New Roman" panose="02020603050405020304" pitchFamily="18" charset="0"/>
              </a:rPr>
              <a:t>?</a:t>
            </a:r>
            <a:endParaRPr lang="en-US" sz="2800"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3698473871"/>
              </p:ext>
            </p:extLst>
          </p:nvPr>
        </p:nvGraphicFramePr>
        <p:xfrm>
          <a:off x="212036" y="3733800"/>
          <a:ext cx="11820938" cy="2913380"/>
        </p:xfrm>
        <a:graphic>
          <a:graphicData uri="http://schemas.openxmlformats.org/drawingml/2006/table">
            <a:tbl>
              <a:tblPr firstRow="1" firstCol="1" lastRow="1" lastCol="1" bandRow="1" bandCol="1"/>
              <a:tblGrid>
                <a:gridCol w="2860948">
                  <a:extLst>
                    <a:ext uri="{9D8B030D-6E8A-4147-A177-3AD203B41FA5}">
                      <a16:colId xmlns:a16="http://schemas.microsoft.com/office/drawing/2014/main" val="1298987676"/>
                    </a:ext>
                  </a:extLst>
                </a:gridCol>
                <a:gridCol w="8959990">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S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d=</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0" y="5029201"/>
            <a:ext cx="1441921" cy="461665"/>
          </a:xfrm>
          <a:prstGeom prst="rect">
            <a:avLst/>
          </a:prstGeom>
          <a:noFill/>
        </p:spPr>
        <p:txBody>
          <a:bodyPr wrap="square" rtlCol="0">
            <a:spAutoFit/>
          </a:bodyPr>
          <a:lstStyle/>
          <a:p>
            <a:r>
              <a:rPr lang="en-US" sz="2400" dirty="0"/>
              <a:t>4km</a:t>
            </a:r>
          </a:p>
        </p:txBody>
      </p:sp>
      <p:sp>
        <p:nvSpPr>
          <p:cNvPr id="5" name="TextBox 4">
            <a:extLst>
              <a:ext uri="{FF2B5EF4-FFF2-40B4-BE49-F238E27FC236}">
                <a16:creationId xmlns:a16="http://schemas.microsoft.com/office/drawing/2014/main" id="{48A1B795-7378-4E41-BFFA-6BCF0143F5B7}"/>
              </a:ext>
            </a:extLst>
          </p:cNvPr>
          <p:cNvSpPr txBox="1"/>
          <p:nvPr/>
        </p:nvSpPr>
        <p:spPr>
          <a:xfrm>
            <a:off x="730632" y="4596564"/>
            <a:ext cx="1383247"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050944" cy="461665"/>
          </a:xfrm>
          <a:prstGeom prst="rect">
            <a:avLst/>
          </a:prstGeom>
          <a:noFill/>
        </p:spPr>
        <p:txBody>
          <a:bodyPr wrap="square" rtlCol="0">
            <a:spAutoFit/>
          </a:bodyPr>
          <a:lstStyle/>
          <a:p>
            <a:r>
              <a:rPr lang="en-US" sz="2400" dirty="0"/>
              <a:t>45min</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5722132" y="5531350"/>
                <a:ext cx="3535901" cy="7936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smtClean="0">
                          <a:latin typeface="Cambria Math" panose="02040503050406030204" pitchFamily="18" charset="0"/>
                          <a:ea typeface="Times New Roman" panose="02020603050405020304" pitchFamily="18" charset="0"/>
                          <a:cs typeface="Times New Roman" panose="02020603050405020304" pitchFamily="18" charset="0"/>
                        </a:rPr>
                        <m:t>S</m:t>
                      </m:r>
                      <m:r>
                        <a:rPr lang="en-US" sz="2400" smtClean="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4</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km</m:t>
                          </m:r>
                        </m:num>
                        <m:den>
                          <m:r>
                            <a:rPr lang="en-US" sz="2400" i="1">
                              <a:latin typeface="Cambria Math" panose="02040503050406030204" pitchFamily="18" charset="0"/>
                              <a:ea typeface="Times New Roman" panose="02020603050405020304" pitchFamily="18" charset="0"/>
                              <a:cs typeface="Times New Roman" panose="02020603050405020304" pitchFamily="18" charset="0"/>
                            </a:rPr>
                            <m:t>.75</m:t>
                          </m:r>
                          <m:r>
                            <a:rPr lang="en-US" sz="2400" i="1">
                              <a:latin typeface="Cambria Math" panose="02040503050406030204" pitchFamily="18" charset="0"/>
                              <a:ea typeface="Times New Roman" panose="02020603050405020304" pitchFamily="18" charset="0"/>
                              <a:cs typeface="Times New Roman" panose="02020603050405020304" pitchFamily="18" charset="0"/>
                            </a:rPr>
                            <m:t>h𝑟</m:t>
                          </m:r>
                        </m:den>
                      </m:f>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5722132" y="5531350"/>
                <a:ext cx="3535901" cy="79367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8FBB6C36-86DD-4E10-976E-BA238A35B04B}"/>
                  </a:ext>
                </a:extLst>
              </p:cNvPr>
              <p:cNvSpPr txBox="1"/>
              <p:nvPr/>
            </p:nvSpPr>
            <p:spPr>
              <a:xfrm>
                <a:off x="4191001" y="5508017"/>
                <a:ext cx="1904999" cy="7936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d</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t</m:t>
                          </m:r>
                        </m:den>
                      </m:f>
                    </m:oMath>
                  </m:oMathPara>
                </a14:m>
                <a:endParaRPr lang="en-US" sz="2400" dirty="0">
                  <a:solidFill>
                    <a:schemeClr val="tx1"/>
                  </a:solidFill>
                </a:endParaRPr>
              </a:p>
            </p:txBody>
          </p:sp>
        </mc:Choice>
        <mc:Fallback>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4191001" y="5508017"/>
                <a:ext cx="1904999" cy="793679"/>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9032281" y="5755780"/>
                <a:ext cx="2191387"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r>
                        <a:rPr lang="en-US" sz="2400">
                          <a:latin typeface="Cambria Math" panose="02040503050406030204" pitchFamily="18" charset="0"/>
                          <a:ea typeface="Times New Roman" panose="02020603050405020304" pitchFamily="18" charset="0"/>
                          <a:cs typeface="Times New Roman" panose="02020603050405020304" pitchFamily="18" charset="0"/>
                        </a:rPr>
                        <m:t>=5.3 </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km</m:t>
                      </m:r>
                      <m:r>
                        <a:rPr lang="en-US" sz="240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hr</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9032281" y="5755780"/>
                <a:ext cx="2191387" cy="461665"/>
              </a:xfrm>
              <a:prstGeom prst="rect">
                <a:avLst/>
              </a:prstGeom>
              <a:blipFill>
                <a:blip r:embed="rId4"/>
                <a:stretch>
                  <a:fillRect b="-19737"/>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3460D35A-68E8-4D99-A395-35C4066FDEBC}"/>
              </a:ext>
            </a:extLst>
          </p:cNvPr>
          <p:cNvSpPr txBox="1"/>
          <p:nvPr/>
        </p:nvSpPr>
        <p:spPr>
          <a:xfrm>
            <a:off x="2786546" y="4598425"/>
            <a:ext cx="7645047" cy="830997"/>
          </a:xfrm>
          <a:prstGeom prst="rect">
            <a:avLst/>
          </a:prstGeom>
          <a:noFill/>
        </p:spPr>
        <p:txBody>
          <a:bodyPr wrap="square" rtlCol="0">
            <a:spAutoFit/>
          </a:bodyPr>
          <a:lstStyle/>
          <a:p>
            <a:r>
              <a:rPr lang="en-US" sz="2400" dirty="0"/>
              <a:t>1</a:t>
            </a:r>
            <a:r>
              <a:rPr lang="en-US" sz="2400" baseline="30000" dirty="0"/>
              <a:t>st</a:t>
            </a:r>
            <a:r>
              <a:rPr lang="en-US" sz="2400" dirty="0"/>
              <a:t> convert the time </a:t>
            </a:r>
            <a:r>
              <a:rPr lang="en-US" sz="2400"/>
              <a:t>into hours </a:t>
            </a:r>
            <a:r>
              <a:rPr lang="en-US" sz="2400" dirty="0"/>
              <a:t>by dividing 45min by 60min. </a:t>
            </a:r>
          </a:p>
        </p:txBody>
      </p:sp>
      <p:sp>
        <p:nvSpPr>
          <p:cNvPr id="14" name="TextBox 13">
            <a:extLst>
              <a:ext uri="{FF2B5EF4-FFF2-40B4-BE49-F238E27FC236}">
                <a16:creationId xmlns:a16="http://schemas.microsoft.com/office/drawing/2014/main" id="{CDD17B36-04BE-49F2-85F0-0D6CBD954920}"/>
              </a:ext>
            </a:extLst>
          </p:cNvPr>
          <p:cNvSpPr txBox="1"/>
          <p:nvPr/>
        </p:nvSpPr>
        <p:spPr>
          <a:xfrm>
            <a:off x="1667576" y="5421832"/>
            <a:ext cx="1383246" cy="461665"/>
          </a:xfrm>
          <a:prstGeom prst="rect">
            <a:avLst/>
          </a:prstGeom>
          <a:noFill/>
        </p:spPr>
        <p:txBody>
          <a:bodyPr wrap="square" rtlCol="0">
            <a:spAutoFit/>
          </a:bodyPr>
          <a:lstStyle/>
          <a:p>
            <a:r>
              <a:rPr lang="en-US" sz="2400" dirty="0"/>
              <a:t>or .75hr</a:t>
            </a:r>
          </a:p>
        </p:txBody>
      </p:sp>
      <p:sp>
        <p:nvSpPr>
          <p:cNvPr id="15" name="TextBox 14">
            <a:extLst>
              <a:ext uri="{FF2B5EF4-FFF2-40B4-BE49-F238E27FC236}">
                <a16:creationId xmlns:a16="http://schemas.microsoft.com/office/drawing/2014/main" id="{8957493B-60AE-417A-AA21-B626C78425E8}"/>
              </a:ext>
            </a:extLst>
          </p:cNvPr>
          <p:cNvSpPr txBox="1"/>
          <p:nvPr/>
        </p:nvSpPr>
        <p:spPr>
          <a:xfrm>
            <a:off x="10431593" y="4607354"/>
            <a:ext cx="2743271" cy="461665"/>
          </a:xfrm>
          <a:prstGeom prst="rect">
            <a:avLst/>
          </a:prstGeom>
          <a:noFill/>
        </p:spPr>
        <p:txBody>
          <a:bodyPr wrap="square" rtlCol="0">
            <a:spAutoFit/>
          </a:bodyPr>
          <a:lstStyle/>
          <a:p>
            <a:r>
              <a:rPr lang="en-US" sz="2400" dirty="0"/>
              <a:t>60min=1hr</a:t>
            </a:r>
          </a:p>
        </p:txBody>
      </p:sp>
    </p:spTree>
    <p:extLst>
      <p:ext uri="{BB962C8B-B14F-4D97-AF65-F5344CB8AC3E}">
        <p14:creationId xmlns:p14="http://schemas.microsoft.com/office/powerpoint/2010/main" val="269017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P spid="2"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16AA83E-CBBF-4644-AADE-7834A6F93CC0}"/>
              </a:ext>
            </a:extLst>
          </p:cNvPr>
          <p:cNvSpPr>
            <a:spLocks noGrp="1" noChangeArrowheads="1"/>
          </p:cNvSpPr>
          <p:nvPr>
            <p:ph type="title"/>
          </p:nvPr>
        </p:nvSpPr>
        <p:spPr>
          <a:solidFill>
            <a:srgbClr val="00B0F0"/>
          </a:solidFill>
        </p:spPr>
        <p:txBody>
          <a:bodyPr/>
          <a:lstStyle/>
          <a:p>
            <a:pPr eaLnBrk="1" hangingPunct="1"/>
            <a:r>
              <a:rPr lang="en-US" altLang="en-US" sz="6000" b="1" dirty="0">
                <a:latin typeface="Comic Sans MS" panose="030F0702030302020204" pitchFamily="66" charset="0"/>
              </a:rPr>
              <a:t>Learning Objectives</a:t>
            </a:r>
          </a:p>
        </p:txBody>
      </p:sp>
      <p:sp>
        <p:nvSpPr>
          <p:cNvPr id="7171" name="Rectangle 5">
            <a:extLst>
              <a:ext uri="{FF2B5EF4-FFF2-40B4-BE49-F238E27FC236}">
                <a16:creationId xmlns:a16="http://schemas.microsoft.com/office/drawing/2014/main" id="{3D2FD20A-EA03-45AA-B232-59F24F755D20}"/>
              </a:ext>
            </a:extLst>
          </p:cNvPr>
          <p:cNvSpPr>
            <a:spLocks noGrp="1" noChangeArrowheads="1"/>
          </p:cNvSpPr>
          <p:nvPr>
            <p:ph type="body" idx="1"/>
          </p:nvPr>
        </p:nvSpPr>
        <p:spPr/>
        <p:txBody>
          <a:bodyPr/>
          <a:lstStyle/>
          <a:p>
            <a:pPr eaLnBrk="1" hangingPunct="1"/>
            <a:r>
              <a:rPr lang="en-US" altLang="en-US" sz="3600" dirty="0">
                <a:latin typeface="Comic Sans MS" panose="030F0702030302020204" pitchFamily="66" charset="0"/>
              </a:rPr>
              <a:t>I can mathematically rearrange the speed equation.</a:t>
            </a:r>
          </a:p>
          <a:p>
            <a:pPr eaLnBrk="1" hangingPunct="1"/>
            <a:r>
              <a:rPr lang="en-US" altLang="en-US" sz="3600" dirty="0">
                <a:latin typeface="Comic Sans MS" panose="030F0702030302020204" pitchFamily="66" charset="0"/>
              </a:rPr>
              <a:t>I can calculate speed using the formula.</a:t>
            </a:r>
          </a:p>
          <a:p>
            <a:pPr eaLnBrk="1" hangingPunct="1">
              <a:buFontTx/>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275675364"/>
      </p:ext>
    </p:extLst>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solidFill>
            <a:srgbClr val="CC0000"/>
          </a:solidFill>
        </p:spPr>
        <p:txBody>
          <a:bodyPr/>
          <a:lstStyle/>
          <a:p>
            <a:r>
              <a:rPr lang="en-US" altLang="en-US" dirty="0">
                <a:solidFill>
                  <a:schemeClr val="bg1"/>
                </a:solidFill>
                <a:latin typeface="Rockwell Extra Bold" panose="02060903040505020403" pitchFamily="18" charset="0"/>
              </a:rPr>
              <a:t>Calculating Speed</a:t>
            </a:r>
          </a:p>
        </p:txBody>
      </p:sp>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609600" y="1690353"/>
                <a:ext cx="11410122" cy="4525963"/>
              </a:xfrm>
            </p:spPr>
            <p:txBody>
              <a:bodyPr/>
              <a:lstStyle/>
              <a:p>
                <a:pPr lvl="0" algn="ctr">
                  <a:buNone/>
                </a:pPr>
                <a:r>
                  <a:rPr lang="en-US" altLang="en-US" sz="6000" dirty="0">
                    <a:solidFill>
                      <a:schemeClr val="tx1"/>
                    </a:solidFill>
                  </a:rPr>
                  <a:t>Speed = distance divided by time</a:t>
                </a:r>
              </a:p>
              <a:p>
                <a:pPr lvl="0" algn="ctr">
                  <a:buNone/>
                </a:pPr>
                <a:r>
                  <a:rPr lang="en-US" altLang="en-US" sz="7200" dirty="0"/>
                  <a:t>S</a:t>
                </a:r>
                <a:r>
                  <a:rPr lang="en-US" altLang="en-US" sz="7200" dirty="0">
                    <a:solidFill>
                      <a:schemeClr val="tx1"/>
                    </a:solidFill>
                  </a:rPr>
                  <a:t> = </a:t>
                </a:r>
                <a14:m>
                  <m:oMath xmlns:m="http://schemas.openxmlformats.org/officeDocument/2006/math">
                    <m:f>
                      <m:fPr>
                        <m:ctrlPr>
                          <a:rPr lang="en-US" altLang="en-US" sz="7200" i="1">
                            <a:solidFill>
                              <a:schemeClr val="tx1"/>
                            </a:solidFill>
                            <a:latin typeface="Cambria Math" panose="02040503050406030204" pitchFamily="18" charset="0"/>
                          </a:rPr>
                        </m:ctrlPr>
                      </m:fPr>
                      <m:num>
                        <m:r>
                          <a:rPr lang="en-US" altLang="en-US" sz="7200" b="0" i="1" smtClean="0">
                            <a:solidFill>
                              <a:schemeClr val="tx1"/>
                            </a:solidFill>
                            <a:latin typeface="Cambria Math" panose="02040503050406030204" pitchFamily="18" charset="0"/>
                          </a:rPr>
                          <m:t>𝑑</m:t>
                        </m:r>
                      </m:num>
                      <m:den>
                        <m:r>
                          <a:rPr lang="en-US" altLang="en-US" sz="7200" i="1">
                            <a:solidFill>
                              <a:schemeClr val="tx1"/>
                            </a:solidFill>
                            <a:latin typeface="Cambria Math" panose="02040503050406030204" pitchFamily="18" charset="0"/>
                          </a:rPr>
                          <m:t>𝑇</m:t>
                        </m:r>
                      </m:den>
                    </m:f>
                  </m:oMath>
                </a14:m>
                <a:r>
                  <a:rPr lang="en-US" altLang="en-US" sz="6000" dirty="0">
                    <a:solidFill>
                      <a:schemeClr val="tx1"/>
                    </a:solidFill>
                  </a:rPr>
                  <a:t> </a:t>
                </a:r>
              </a:p>
              <a:p>
                <a:pPr lvl="0" algn="ctr">
                  <a:buNone/>
                </a:pPr>
                <a:endParaRPr lang="en-US" altLang="en-US" sz="2000" dirty="0">
                  <a:solidFill>
                    <a:schemeClr val="tx1"/>
                  </a:solidFill>
                </a:endParaRPr>
              </a:p>
              <a:p>
                <a:pPr lvl="0" algn="ctr">
                  <a:buNone/>
                </a:pPr>
                <a:r>
                  <a:rPr lang="en-US" altLang="en-US" sz="4800" b="1" dirty="0"/>
                  <a:t>Speed</a:t>
                </a:r>
                <a:r>
                  <a:rPr lang="en-US" altLang="en-US" sz="4800" b="1" dirty="0">
                    <a:solidFill>
                      <a:schemeClr val="tx1"/>
                    </a:solidFill>
                  </a:rPr>
                  <a:t> is the rate at which </a:t>
                </a:r>
                <a:r>
                  <a:rPr lang="en-US" altLang="en-US" sz="4800" b="1" dirty="0"/>
                  <a:t>an object moves</a:t>
                </a:r>
                <a:r>
                  <a:rPr lang="en-US" altLang="en-US" sz="4800" b="1" dirty="0">
                    <a:solidFill>
                      <a:schemeClr val="tx1"/>
                    </a:solidFill>
                  </a:rPr>
                  <a:t>.</a:t>
                </a:r>
              </a:p>
              <a:p>
                <a:endParaRPr lang="en-US"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609600" y="1690353"/>
                <a:ext cx="11410122" cy="4525963"/>
              </a:xfrm>
              <a:blipFill>
                <a:blip r:embed="rId2"/>
                <a:stretch>
                  <a:fillRect l="-3152" t="-4038" r="-3098" b="-14536"/>
                </a:stretch>
              </a:blipFill>
            </p:spPr>
            <p:txBody>
              <a:bodyPr/>
              <a:lstStyle/>
              <a:p>
                <a:r>
                  <a:rPr lang="en-US">
                    <a:noFill/>
                  </a:rPr>
                  <a:t> </a:t>
                </a:r>
              </a:p>
            </p:txBody>
          </p:sp>
        </mc:Fallback>
      </mc:AlternateContent>
      <p:sp>
        <p:nvSpPr>
          <p:cNvPr id="3" name="TextBox 2"/>
          <p:cNvSpPr txBox="1"/>
          <p:nvPr/>
        </p:nvSpPr>
        <p:spPr>
          <a:xfrm>
            <a:off x="4903304" y="4185634"/>
            <a:ext cx="954157" cy="646331"/>
          </a:xfrm>
          <a:prstGeom prst="rect">
            <a:avLst/>
          </a:prstGeom>
          <a:noFill/>
        </p:spPr>
        <p:txBody>
          <a:bodyPr wrap="square" rtlCol="0">
            <a:spAutoFit/>
          </a:bodyPr>
          <a:lstStyle/>
          <a:p>
            <a:r>
              <a:rPr lang="en-US" dirty="0"/>
              <a:t>Meters/second</a:t>
            </a:r>
          </a:p>
        </p:txBody>
      </p:sp>
      <p:sp>
        <p:nvSpPr>
          <p:cNvPr id="5" name="TextBox 4"/>
          <p:cNvSpPr txBox="1"/>
          <p:nvPr/>
        </p:nvSpPr>
        <p:spPr>
          <a:xfrm>
            <a:off x="7768107" y="3243330"/>
            <a:ext cx="927279" cy="369332"/>
          </a:xfrm>
          <a:prstGeom prst="rect">
            <a:avLst/>
          </a:prstGeom>
          <a:noFill/>
        </p:spPr>
        <p:txBody>
          <a:bodyPr wrap="square" rtlCol="0">
            <a:spAutoFit/>
          </a:bodyPr>
          <a:lstStyle/>
          <a:p>
            <a:r>
              <a:rPr lang="en-US" dirty="0"/>
              <a:t>meters</a:t>
            </a:r>
          </a:p>
        </p:txBody>
      </p:sp>
      <p:sp>
        <p:nvSpPr>
          <p:cNvPr id="6" name="TextBox 5"/>
          <p:cNvSpPr txBox="1"/>
          <p:nvPr/>
        </p:nvSpPr>
        <p:spPr>
          <a:xfrm>
            <a:off x="7768107" y="4185634"/>
            <a:ext cx="1066800" cy="369332"/>
          </a:xfrm>
          <a:prstGeom prst="rect">
            <a:avLst/>
          </a:prstGeom>
          <a:noFill/>
        </p:spPr>
        <p:txBody>
          <a:bodyPr wrap="square" rtlCol="0">
            <a:spAutoFit/>
          </a:bodyPr>
          <a:lstStyle/>
          <a:p>
            <a:r>
              <a:rPr lang="en-US" dirty="0"/>
              <a:t>seconds</a:t>
            </a:r>
          </a:p>
        </p:txBody>
      </p:sp>
    </p:spTree>
    <p:extLst>
      <p:ext uri="{BB962C8B-B14F-4D97-AF65-F5344CB8AC3E}">
        <p14:creationId xmlns:p14="http://schemas.microsoft.com/office/powerpoint/2010/main" val="3680377853"/>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DE76-51DE-4FB6-8FA2-54A5E724BE4C}"/>
              </a:ext>
            </a:extLst>
          </p:cNvPr>
          <p:cNvSpPr>
            <a:spLocks noGrp="1"/>
          </p:cNvSpPr>
          <p:nvPr>
            <p:ph type="title"/>
          </p:nvPr>
        </p:nvSpPr>
        <p:spPr>
          <a:solidFill>
            <a:srgbClr val="00B0F0"/>
          </a:solidFill>
        </p:spPr>
        <p:txBody>
          <a:bodyPr/>
          <a:lstStyle/>
          <a:p>
            <a:r>
              <a:rPr lang="en-US" dirty="0"/>
              <a:t>Formula Representation</a:t>
            </a:r>
          </a:p>
        </p:txBody>
      </p:sp>
      <mc:AlternateContent xmlns:mc="http://schemas.openxmlformats.org/markup-compatibility/2006" xmlns:a14="http://schemas.microsoft.com/office/drawing/2010/main">
        <mc:Choice Requires="a14">
          <p:graphicFrame>
            <p:nvGraphicFramePr>
              <p:cNvPr id="3" name="Table 2">
                <a:extLst>
                  <a:ext uri="{FF2B5EF4-FFF2-40B4-BE49-F238E27FC236}">
                    <a16:creationId xmlns:a16="http://schemas.microsoft.com/office/drawing/2014/main" id="{5970EF49-A2C6-4242-B1AC-11CF054090AF}"/>
                  </a:ext>
                </a:extLst>
              </p:cNvPr>
              <p:cNvGraphicFramePr>
                <a:graphicFrameLocks noGrp="1"/>
              </p:cNvGraphicFramePr>
              <p:nvPr>
                <p:extLst>
                  <p:ext uri="{D42A27DB-BD31-4B8C-83A1-F6EECF244321}">
                    <p14:modId xmlns:p14="http://schemas.microsoft.com/office/powerpoint/2010/main" val="424519682"/>
                  </p:ext>
                </p:extLst>
              </p:nvPr>
            </p:nvGraphicFramePr>
            <p:xfrm>
              <a:off x="609600" y="2026920"/>
              <a:ext cx="10972800" cy="2804160"/>
            </p:xfrm>
            <a:graphic>
              <a:graphicData uri="http://schemas.openxmlformats.org/drawingml/2006/table">
                <a:tbl>
                  <a:tblPr firstRow="1" bandRow="1">
                    <a:tableStyleId>{5C22544A-7EE6-4342-B048-85BDC9FD1C3A}</a:tableStyleId>
                  </a:tblPr>
                  <a:tblGrid>
                    <a:gridCol w="2782957">
                      <a:extLst>
                        <a:ext uri="{9D8B030D-6E8A-4147-A177-3AD203B41FA5}">
                          <a16:colId xmlns:a16="http://schemas.microsoft.com/office/drawing/2014/main" val="3458950539"/>
                        </a:ext>
                      </a:extLst>
                    </a:gridCol>
                    <a:gridCol w="3273286">
                      <a:extLst>
                        <a:ext uri="{9D8B030D-6E8A-4147-A177-3AD203B41FA5}">
                          <a16:colId xmlns:a16="http://schemas.microsoft.com/office/drawing/2014/main" val="3446866358"/>
                        </a:ext>
                      </a:extLst>
                    </a:gridCol>
                    <a:gridCol w="4916557">
                      <a:extLst>
                        <a:ext uri="{9D8B030D-6E8A-4147-A177-3AD203B41FA5}">
                          <a16:colId xmlns:a16="http://schemas.microsoft.com/office/drawing/2014/main" val="3907052706"/>
                        </a:ext>
                      </a:extLst>
                    </a:gridCol>
                  </a:tblGrid>
                  <a:tr h="370840">
                    <a:tc>
                      <a:txBody>
                        <a:bodyPr/>
                        <a:lstStyle/>
                        <a:p>
                          <a:pPr algn="ctr"/>
                          <a:r>
                            <a:rPr lang="en-US" sz="4000" dirty="0">
                              <a:solidFill>
                                <a:schemeClr val="tx1"/>
                              </a:solidFill>
                            </a:rPr>
                            <a:t>Formula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6131482"/>
                      </a:ext>
                    </a:extLst>
                  </a:tr>
                  <a:tr h="370840">
                    <a:tc rowSpan="3">
                      <a:txBody>
                        <a:bodyPr/>
                        <a:lstStyle/>
                        <a:p>
                          <a:endParaRPr lang="en-US" sz="4000" dirty="0"/>
                        </a:p>
                        <a:p>
                          <a:pPr algn="ctr"/>
                          <a:r>
                            <a:rPr kumimoji="0" lang="en-US" altLang="en-US" sz="5400" b="0" i="0" u="none" strike="noStrike" kern="0" cap="none" spc="0" normalizeH="0" baseline="0" noProof="0" dirty="0">
                              <a:ln>
                                <a:noFill/>
                              </a:ln>
                              <a:solidFill>
                                <a:srgbClr val="000000"/>
                              </a:solidFill>
                              <a:effectLst/>
                              <a:uLnTx/>
                              <a:uFillTx/>
                              <a:latin typeface="+mn-lt"/>
                              <a:ea typeface="+mn-ea"/>
                              <a:cs typeface="+mn-cs"/>
                            </a:rPr>
                            <a:t>S = </a:t>
                          </a:r>
                          <a14:m>
                            <m:oMath xmlns:m="http://schemas.openxmlformats.org/officeDocument/2006/math">
                              <m:f>
                                <m:fPr>
                                  <m:ctrlP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ctrlPr>
                                </m:fPr>
                                <m:num>
                                  <m:r>
                                    <a:rPr kumimoji="0" lang="en-US" altLang="en-US" sz="5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𝑑</m:t>
                                  </m:r>
                                </m:num>
                                <m:den>
                                  <m: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t>𝑇</m:t>
                                  </m:r>
                                </m:den>
                              </m:f>
                            </m:oMath>
                          </a14:m>
                          <a:endParaRPr lang="en-US" sz="5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meters/second (m/s)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11563"/>
                      </a:ext>
                    </a:extLst>
                  </a:tr>
                  <a:tr h="370840">
                    <a:tc vMerge="1">
                      <a:txBody>
                        <a:bodyPr/>
                        <a:lstStyle/>
                        <a:p>
                          <a:endParaRPr lang="en-US" dirty="0"/>
                        </a:p>
                      </a:txBody>
                      <a:tcPr/>
                    </a:tc>
                    <a:tc>
                      <a:txBody>
                        <a:bodyPr/>
                        <a:lstStyle/>
                        <a:p>
                          <a:r>
                            <a:rPr lang="en-US" sz="4000" dirty="0"/>
                            <a:t>d = Distance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meters (m)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041882"/>
                      </a:ext>
                    </a:extLst>
                  </a:tr>
                  <a:tr h="370840">
                    <a:tc vMerge="1">
                      <a:txBody>
                        <a:bodyPr/>
                        <a:lstStyle/>
                        <a:p>
                          <a:endParaRPr lang="en-US" dirty="0"/>
                        </a:p>
                      </a:txBody>
                      <a:tcPr/>
                    </a:tc>
                    <a:tc>
                      <a:txBody>
                        <a:bodyPr/>
                        <a:lstStyle/>
                        <a:p>
                          <a:r>
                            <a:rPr lang="en-US" sz="4000" dirty="0"/>
                            <a:t>T =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Second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414415"/>
                      </a:ext>
                    </a:extLst>
                  </a:tr>
                </a:tbl>
              </a:graphicData>
            </a:graphic>
          </p:graphicFrame>
        </mc:Choice>
        <mc:Fallback xmlns="">
          <p:graphicFrame>
            <p:nvGraphicFramePr>
              <p:cNvPr id="3" name="Table 2">
                <a:extLst>
                  <a:ext uri="{FF2B5EF4-FFF2-40B4-BE49-F238E27FC236}">
                    <a16:creationId xmlns:a16="http://schemas.microsoft.com/office/drawing/2014/main" id="{5970EF49-A2C6-4242-B1AC-11CF054090AF}"/>
                  </a:ext>
                </a:extLst>
              </p:cNvPr>
              <p:cNvGraphicFramePr>
                <a:graphicFrameLocks noGrp="1"/>
              </p:cNvGraphicFramePr>
              <p:nvPr>
                <p:extLst>
                  <p:ext uri="{D42A27DB-BD31-4B8C-83A1-F6EECF244321}">
                    <p14:modId xmlns:p14="http://schemas.microsoft.com/office/powerpoint/2010/main" val="424519682"/>
                  </p:ext>
                </p:extLst>
              </p:nvPr>
            </p:nvGraphicFramePr>
            <p:xfrm>
              <a:off x="609600" y="2026920"/>
              <a:ext cx="10972800" cy="2804160"/>
            </p:xfrm>
            <a:graphic>
              <a:graphicData uri="http://schemas.openxmlformats.org/drawingml/2006/table">
                <a:tbl>
                  <a:tblPr firstRow="1" bandRow="1">
                    <a:tableStyleId>{5C22544A-7EE6-4342-B048-85BDC9FD1C3A}</a:tableStyleId>
                  </a:tblPr>
                  <a:tblGrid>
                    <a:gridCol w="2782957">
                      <a:extLst>
                        <a:ext uri="{9D8B030D-6E8A-4147-A177-3AD203B41FA5}">
                          <a16:colId xmlns:a16="http://schemas.microsoft.com/office/drawing/2014/main" val="3458950539"/>
                        </a:ext>
                      </a:extLst>
                    </a:gridCol>
                    <a:gridCol w="3273286">
                      <a:extLst>
                        <a:ext uri="{9D8B030D-6E8A-4147-A177-3AD203B41FA5}">
                          <a16:colId xmlns:a16="http://schemas.microsoft.com/office/drawing/2014/main" val="3446866358"/>
                        </a:ext>
                      </a:extLst>
                    </a:gridCol>
                    <a:gridCol w="4916557">
                      <a:extLst>
                        <a:ext uri="{9D8B030D-6E8A-4147-A177-3AD203B41FA5}">
                          <a16:colId xmlns:a16="http://schemas.microsoft.com/office/drawing/2014/main" val="3907052706"/>
                        </a:ext>
                      </a:extLst>
                    </a:gridCol>
                  </a:tblGrid>
                  <a:tr h="701040">
                    <a:tc>
                      <a:txBody>
                        <a:bodyPr/>
                        <a:lstStyle/>
                        <a:p>
                          <a:pPr algn="ctr"/>
                          <a:r>
                            <a:rPr lang="en-US" sz="4000" dirty="0">
                              <a:solidFill>
                                <a:schemeClr val="tx1"/>
                              </a:solidFill>
                            </a:rPr>
                            <a:t>Formula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6131482"/>
                      </a:ext>
                    </a:extLst>
                  </a:tr>
                  <a:tr h="701040">
                    <a:tc rowSpan="3">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438" t="-38150" r="-294530" b="-12139"/>
                          </a:stretch>
                        </a:blipFill>
                      </a:tcPr>
                    </a:tc>
                    <a:tc>
                      <a:txBody>
                        <a:bodyPr/>
                        <a:lstStyle/>
                        <a:p>
                          <a:r>
                            <a:rPr lang="en-US" sz="4000" dirty="0"/>
                            <a: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meters/second (m/s)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11563"/>
                      </a:ext>
                    </a:extLst>
                  </a:tr>
                  <a:tr h="701040">
                    <a:tc vMerge="1">
                      <a:txBody>
                        <a:bodyPr/>
                        <a:lstStyle/>
                        <a:p>
                          <a:endParaRPr lang="en-US" dirty="0"/>
                        </a:p>
                      </a:txBody>
                      <a:tcPr/>
                    </a:tc>
                    <a:tc>
                      <a:txBody>
                        <a:bodyPr/>
                        <a:lstStyle/>
                        <a:p>
                          <a:r>
                            <a:rPr lang="en-US" sz="4000" dirty="0"/>
                            <a:t>d = Distance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meters (m)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041882"/>
                      </a:ext>
                    </a:extLst>
                  </a:tr>
                  <a:tr h="701040">
                    <a:tc vMerge="1">
                      <a:txBody>
                        <a:bodyPr/>
                        <a:lstStyle/>
                        <a:p>
                          <a:endParaRPr lang="en-US" dirty="0"/>
                        </a:p>
                      </a:txBody>
                      <a:tcPr/>
                    </a:tc>
                    <a:tc>
                      <a:txBody>
                        <a:bodyPr/>
                        <a:lstStyle/>
                        <a:p>
                          <a:r>
                            <a:rPr lang="en-US" sz="4000" dirty="0"/>
                            <a:t>T =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Second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414415"/>
                      </a:ext>
                    </a:extLst>
                  </a:tr>
                </a:tbl>
              </a:graphicData>
            </a:graphic>
          </p:graphicFrame>
        </mc:Fallback>
      </mc:AlternateContent>
      <p:sp>
        <p:nvSpPr>
          <p:cNvPr id="4" name="TextBox 3">
            <a:extLst>
              <a:ext uri="{FF2B5EF4-FFF2-40B4-BE49-F238E27FC236}">
                <a16:creationId xmlns:a16="http://schemas.microsoft.com/office/drawing/2014/main" id="{C1F9DD3E-6A21-4D0B-85AF-D73189E9D732}"/>
              </a:ext>
            </a:extLst>
          </p:cNvPr>
          <p:cNvSpPr txBox="1"/>
          <p:nvPr/>
        </p:nvSpPr>
        <p:spPr>
          <a:xfrm>
            <a:off x="4426226" y="2721114"/>
            <a:ext cx="3644348" cy="707886"/>
          </a:xfrm>
          <a:prstGeom prst="rect">
            <a:avLst/>
          </a:prstGeom>
          <a:noFill/>
        </p:spPr>
        <p:txBody>
          <a:bodyPr wrap="square" rtlCol="0">
            <a:spAutoFit/>
          </a:bodyPr>
          <a:lstStyle/>
          <a:p>
            <a:r>
              <a:rPr lang="en-US" sz="4000" dirty="0"/>
              <a:t>Speed</a:t>
            </a:r>
          </a:p>
        </p:txBody>
      </p:sp>
    </p:spTree>
    <p:extLst>
      <p:ext uri="{BB962C8B-B14F-4D97-AF65-F5344CB8AC3E}">
        <p14:creationId xmlns:p14="http://schemas.microsoft.com/office/powerpoint/2010/main" val="2737954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for Distance (d)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lstStyle/>
              <a:p>
                <a:pPr marL="0" lvl="0" indent="0">
                  <a:lnSpc>
                    <a:spcPct val="100000"/>
                  </a:lnSpc>
                  <a:spcBef>
                    <a:spcPts val="0"/>
                  </a:spcBef>
                  <a:buNone/>
                </a:pPr>
                <a:r>
                  <a:rPr lang="en-US" altLang="en-US" sz="4400" dirty="0"/>
                  <a:t>  </a:t>
                </a:r>
                <a:r>
                  <a:rPr lang="en-US" altLang="en-US" sz="5400" kern="0" dirty="0">
                    <a:solidFill>
                      <a:srgbClr val="000000"/>
                    </a:solidFill>
                    <a:latin typeface="Arial"/>
                  </a:rPr>
                  <a:t>S = </a:t>
                </a:r>
                <a14:m>
                  <m:oMath xmlns:m="http://schemas.openxmlformats.org/officeDocument/2006/math">
                    <m:f>
                      <m:fPr>
                        <m:ctrlPr>
                          <a:rPr lang="en-US" altLang="en-US" sz="5400" i="1" kern="0">
                            <a:solidFill>
                              <a:srgbClr val="000000"/>
                            </a:solidFill>
                            <a:latin typeface="Cambria Math" panose="02040503050406030204" pitchFamily="18" charset="0"/>
                          </a:rPr>
                        </m:ctrlPr>
                      </m:fPr>
                      <m:num>
                        <m:r>
                          <a:rPr lang="en-US" altLang="en-US" sz="5400" b="0" i="1" kern="0" smtClean="0">
                            <a:solidFill>
                              <a:srgbClr val="000000"/>
                            </a:solidFill>
                            <a:latin typeface="Cambria Math" panose="02040503050406030204" pitchFamily="18" charset="0"/>
                          </a:rPr>
                          <m:t>𝑑</m:t>
                        </m:r>
                      </m:num>
                      <m:den>
                        <m:r>
                          <a:rPr lang="en-US" altLang="en-US" sz="5400" b="0" i="1" kern="0" smtClean="0">
                            <a:solidFill>
                              <a:srgbClr val="000000"/>
                            </a:solidFill>
                            <a:latin typeface="Cambria Math" panose="02040503050406030204" pitchFamily="18" charset="0"/>
                          </a:rPr>
                          <m:t>𝑡</m:t>
                        </m:r>
                      </m:den>
                    </m:f>
                  </m:oMath>
                </a14:m>
                <a:r>
                  <a:rPr lang="en-US" altLang="en-US" sz="4400" dirty="0"/>
                  <a:t> </a:t>
                </a:r>
                <a:r>
                  <a:rPr lang="en-US" altLang="en-US" sz="3200" baseline="30000" dirty="0"/>
                  <a:t>		</a:t>
                </a:r>
                <a:endParaRPr lang="en-US" altLang="en-US" sz="3200" dirty="0"/>
              </a:p>
              <a:p>
                <a:pPr marL="0" indent="0">
                  <a:buNone/>
                </a:pPr>
                <a:r>
                  <a:rPr lang="en-US" sz="4400" dirty="0"/>
                  <a:t>    </a:t>
                </a:r>
                <a:endParaRPr lang="en-US" sz="4400" baseline="30000" dirty="0"/>
              </a:p>
              <a:p>
                <a:pPr marL="0" indent="0">
                  <a:buNone/>
                </a:pPr>
                <a:endParaRPr lang="en-US" sz="4400" baseline="30000" dirty="0"/>
              </a:p>
              <a:p>
                <a:pPr marL="0" indent="0">
                  <a:buNone/>
                </a:pPr>
                <a:r>
                  <a:rPr lang="en-US" sz="4400" noProof="0" dirty="0">
                    <a:latin typeface="Calibri" panose="020F0502020204030204" pitchFamily="34" charset="0"/>
                    <a:cs typeface="Calibri" panose="020F0502020204030204" pitchFamily="34" charset="0"/>
                  </a:rPr>
                  <a:t>d</a:t>
                </a:r>
                <a:r>
                  <a:rPr kumimoji="0" lang="en-US" sz="4400" u="none" strike="noStrike" kern="1200" cap="none" spc="0" normalizeH="0" baseline="0" noProof="0" dirty="0">
                    <a:ln>
                      <a:noFill/>
                    </a:ln>
                    <a:effectLst/>
                    <a:uLnTx/>
                    <a:uFillTx/>
                    <a:latin typeface="Calibri" panose="020F0502020204030204" pitchFamily="34" charset="0"/>
                    <a:cs typeface="Calibri" panose="020F0502020204030204" pitchFamily="34" charset="0"/>
                  </a:rPr>
                  <a:t> =</a:t>
                </a:r>
                <a:r>
                  <a:rPr kumimoji="0" lang="en-US" sz="4400" u="none" strike="noStrike" kern="1200" cap="none" spc="0" normalizeH="0" noProof="0" dirty="0">
                    <a:ln>
                      <a:noFill/>
                    </a:ln>
                    <a:effectLst/>
                    <a:uLnTx/>
                    <a:uFillTx/>
                    <a:latin typeface="Calibri" panose="020F0502020204030204" pitchFamily="34" charset="0"/>
                    <a:cs typeface="Calibri" panose="020F0502020204030204" pitchFamily="34" charset="0"/>
                  </a:rPr>
                  <a:t> S(t)</a:t>
                </a:r>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l="-4824"/>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Multiply both sides by t - time</a:t>
            </a:r>
          </a:p>
        </p:txBody>
      </p:sp>
      <p:sp>
        <p:nvSpPr>
          <p:cNvPr id="8" name="TextBox 7">
            <a:extLst>
              <a:ext uri="{FF2B5EF4-FFF2-40B4-BE49-F238E27FC236}">
                <a16:creationId xmlns:a16="http://schemas.microsoft.com/office/drawing/2014/main" id="{CA5B17A4-2EEF-462C-9DC8-5C5BCF7BE511}"/>
              </a:ext>
            </a:extLst>
          </p:cNvPr>
          <p:cNvSpPr txBox="1"/>
          <p:nvPr/>
        </p:nvSpPr>
        <p:spPr>
          <a:xfrm>
            <a:off x="2914315" y="1892507"/>
            <a:ext cx="804552" cy="769441"/>
          </a:xfrm>
          <a:prstGeom prst="rect">
            <a:avLst/>
          </a:prstGeom>
          <a:noFill/>
        </p:spPr>
        <p:txBody>
          <a:bodyPr wrap="square" rtlCol="0">
            <a:spAutoFit/>
          </a:bodyPr>
          <a:lstStyle/>
          <a:p>
            <a:r>
              <a:rPr lang="en-US" sz="4400" dirty="0"/>
              <a:t>(t)</a:t>
            </a:r>
          </a:p>
        </p:txBody>
      </p:sp>
      <p:sp>
        <p:nvSpPr>
          <p:cNvPr id="9" name="TextBox 8">
            <a:extLst>
              <a:ext uri="{FF2B5EF4-FFF2-40B4-BE49-F238E27FC236}">
                <a16:creationId xmlns:a16="http://schemas.microsoft.com/office/drawing/2014/main" id="{0ABA6805-89B8-482F-8C99-967A1B491B2C}"/>
              </a:ext>
            </a:extLst>
          </p:cNvPr>
          <p:cNvSpPr txBox="1"/>
          <p:nvPr/>
        </p:nvSpPr>
        <p:spPr>
          <a:xfrm>
            <a:off x="585826" y="2095475"/>
            <a:ext cx="955316" cy="769441"/>
          </a:xfrm>
          <a:prstGeom prst="rect">
            <a:avLst/>
          </a:prstGeom>
          <a:noFill/>
        </p:spPr>
        <p:txBody>
          <a:bodyPr wrap="square" rtlCol="0">
            <a:spAutoFit/>
          </a:bodyPr>
          <a:lstStyle/>
          <a:p>
            <a:r>
              <a:rPr lang="en-US" sz="4400" dirty="0"/>
              <a:t>(</a:t>
            </a:r>
            <a:r>
              <a:rPr lang="en-US" sz="4400" dirty="0">
                <a:latin typeface="Arial" panose="020B0604020202020204" pitchFamily="34" charset="0"/>
                <a:cs typeface="Arial" panose="020B0604020202020204" pitchFamily="34" charset="0"/>
              </a:rPr>
              <a:t>t</a:t>
            </a:r>
            <a:r>
              <a:rPr lang="en-US" sz="4400" dirty="0"/>
              <a:t>)</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3207260" y="1968568"/>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426259" y="2480196"/>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8342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for Time (t)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770048"/>
              </a:xfrm>
            </p:spPr>
            <p:txBody>
              <a:bodyPr/>
              <a:lstStyle/>
              <a:p>
                <a:pPr marL="0" lvl="0" indent="0">
                  <a:lnSpc>
                    <a:spcPct val="100000"/>
                  </a:lnSpc>
                  <a:spcBef>
                    <a:spcPts val="0"/>
                  </a:spcBef>
                  <a:buNone/>
                </a:pPr>
                <a:r>
                  <a:rPr lang="en-US" altLang="en-US" sz="4400" dirty="0"/>
                  <a:t>   </a:t>
                </a:r>
                <a:r>
                  <a:rPr lang="en-US" altLang="en-US" sz="5400" kern="0" dirty="0">
                    <a:solidFill>
                      <a:srgbClr val="000000"/>
                    </a:solidFill>
                    <a:latin typeface="Arial"/>
                  </a:rPr>
                  <a:t>S = </a:t>
                </a:r>
                <a14:m>
                  <m:oMath xmlns:m="http://schemas.openxmlformats.org/officeDocument/2006/math">
                    <m:f>
                      <m:fPr>
                        <m:ctrlPr>
                          <a:rPr lang="en-US" altLang="en-US" sz="5400" i="1" kern="0">
                            <a:solidFill>
                              <a:srgbClr val="000000"/>
                            </a:solidFill>
                            <a:latin typeface="Cambria Math" panose="02040503050406030204" pitchFamily="18" charset="0"/>
                          </a:rPr>
                        </m:ctrlPr>
                      </m:fPr>
                      <m:num>
                        <m:r>
                          <a:rPr lang="en-US" altLang="en-US" sz="5400" b="0" i="1" kern="0" smtClean="0">
                            <a:solidFill>
                              <a:srgbClr val="000000"/>
                            </a:solidFill>
                            <a:latin typeface="Cambria Math" panose="02040503050406030204" pitchFamily="18" charset="0"/>
                          </a:rPr>
                          <m:t>𝑑</m:t>
                        </m:r>
                      </m:num>
                      <m:den>
                        <m:r>
                          <a:rPr lang="en-US" altLang="en-US" sz="5400" b="0" i="1" kern="0" smtClean="0">
                            <a:solidFill>
                              <a:srgbClr val="000000"/>
                            </a:solidFill>
                            <a:latin typeface="Cambria Math" panose="02040503050406030204" pitchFamily="18" charset="0"/>
                          </a:rPr>
                          <m:t>𝑡</m:t>
                        </m:r>
                      </m:den>
                    </m:f>
                  </m:oMath>
                </a14:m>
                <a:r>
                  <a:rPr lang="en-US" altLang="en-US" sz="4400" dirty="0"/>
                  <a:t> </a:t>
                </a:r>
                <a:r>
                  <a:rPr lang="en-US" altLang="en-US" sz="3200" baseline="30000" dirty="0"/>
                  <a:t>		</a:t>
                </a:r>
                <a:r>
                  <a:rPr lang="en-US" sz="4400" dirty="0"/>
                  <a:t> </a:t>
                </a:r>
                <a:endParaRPr lang="en-US" sz="4400" baseline="30000" dirty="0"/>
              </a:p>
              <a:p>
                <a:pPr marL="0" indent="0">
                  <a:buNone/>
                </a:pPr>
                <a:endParaRPr lang="en-US" sz="2000" dirty="0">
                  <a:latin typeface="Calibri" panose="020F0502020204030204" pitchFamily="34" charset="0"/>
                  <a:cs typeface="Calibri" panose="020F0502020204030204" pitchFamily="34" charset="0"/>
                </a:endParaRPr>
              </a:p>
              <a:p>
                <a:pPr marL="0" indent="0">
                  <a:buNone/>
                </a:pPr>
                <a:endParaRPr kumimoji="0" lang="en-US" sz="4400" u="none" strike="noStrike" kern="1200" cap="none" spc="0" normalizeH="0" noProof="0" dirty="0">
                  <a:ln>
                    <a:noFill/>
                  </a:ln>
                  <a:effectLst/>
                  <a:uLnTx/>
                  <a:uFillTx/>
                  <a:latin typeface="Calibri" panose="020F0502020204030204" pitchFamily="34" charset="0"/>
                  <a:cs typeface="Calibri" panose="020F0502020204030204" pitchFamily="34" charset="0"/>
                </a:endParaRPr>
              </a:p>
              <a:p>
                <a:pPr marL="0" indent="0">
                  <a:buNone/>
                </a:pPr>
                <a:endParaRPr lang="en-US" sz="4400" baseline="30000" dirty="0">
                  <a:latin typeface="Calibri" panose="020F0502020204030204" pitchFamily="34" charset="0"/>
                  <a:cs typeface="Calibri" panose="020F0502020204030204" pitchFamily="34" charset="0"/>
                </a:endParaRPr>
              </a:p>
              <a:p>
                <a:pPr marL="0" indent="0">
                  <a:buNone/>
                </a:pPr>
                <a:endParaRPr lang="en-US" sz="4400" baseline="30000" dirty="0">
                  <a:latin typeface="Calibri" panose="020F0502020204030204" pitchFamily="34" charset="0"/>
                  <a:cs typeface="Calibri" panose="020F0502020204030204" pitchFamily="34" charset="0"/>
                </a:endParaRPr>
              </a:p>
              <a:p>
                <a:pPr marL="0" indent="0">
                  <a:buNone/>
                </a:pPr>
                <a:r>
                  <a:rPr lang="en-US" altLang="en-US" sz="3200" baseline="30000" dirty="0">
                    <a:solidFill>
                      <a:prstClr val="black"/>
                    </a:solidFill>
                  </a:rPr>
                  <a:t>	</a:t>
                </a:r>
                <a:r>
                  <a:rPr lang="en-US" sz="4400" baseline="30000" dirty="0">
                    <a:latin typeface="Arial" panose="020B0604020202020204" pitchFamily="34" charset="0"/>
                    <a:cs typeface="Arial" panose="020B0604020202020204" pitchFamily="34" charset="0"/>
                  </a:rPr>
                  <a:t> </a:t>
                </a: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770048"/>
              </a:xfrm>
              <a:blipFill>
                <a:blip r:embed="rId2"/>
                <a:stretch>
                  <a:fillRect/>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Multiply both sides by t – time</a:t>
            </a:r>
          </a:p>
          <a:p>
            <a:pPr marL="0" indent="0">
              <a:buNone/>
            </a:pPr>
            <a:endParaRPr lang="en-US" dirty="0"/>
          </a:p>
          <a:p>
            <a:r>
              <a:rPr lang="en-US" sz="4000" dirty="0"/>
              <a:t>Step 2 – Divide by S - speed on both sides.</a:t>
            </a:r>
          </a:p>
        </p:txBody>
      </p:sp>
      <p:sp>
        <p:nvSpPr>
          <p:cNvPr id="8" name="TextBox 7">
            <a:extLst>
              <a:ext uri="{FF2B5EF4-FFF2-40B4-BE49-F238E27FC236}">
                <a16:creationId xmlns:a16="http://schemas.microsoft.com/office/drawing/2014/main" id="{CA5B17A4-2EEF-462C-9DC8-5C5BCF7BE511}"/>
              </a:ext>
            </a:extLst>
          </p:cNvPr>
          <p:cNvSpPr txBox="1"/>
          <p:nvPr/>
        </p:nvSpPr>
        <p:spPr>
          <a:xfrm>
            <a:off x="3004255" y="1892507"/>
            <a:ext cx="804552" cy="769441"/>
          </a:xfrm>
          <a:prstGeom prst="rect">
            <a:avLst/>
          </a:prstGeom>
          <a:noFill/>
        </p:spPr>
        <p:txBody>
          <a:bodyPr wrap="square" rtlCol="0">
            <a:spAutoFit/>
          </a:bodyPr>
          <a:lstStyle/>
          <a:p>
            <a:r>
              <a:rPr lang="en-US" sz="4400" dirty="0"/>
              <a:t>(t)</a:t>
            </a:r>
          </a:p>
        </p:txBody>
      </p:sp>
      <p:sp>
        <p:nvSpPr>
          <p:cNvPr id="9" name="TextBox 8">
            <a:extLst>
              <a:ext uri="{FF2B5EF4-FFF2-40B4-BE49-F238E27FC236}">
                <a16:creationId xmlns:a16="http://schemas.microsoft.com/office/drawing/2014/main" id="{0ABA6805-89B8-482F-8C99-967A1B491B2C}"/>
              </a:ext>
            </a:extLst>
          </p:cNvPr>
          <p:cNvSpPr txBox="1"/>
          <p:nvPr/>
        </p:nvSpPr>
        <p:spPr>
          <a:xfrm>
            <a:off x="652217" y="2015524"/>
            <a:ext cx="955316" cy="769441"/>
          </a:xfrm>
          <a:prstGeom prst="rect">
            <a:avLst/>
          </a:prstGeom>
          <a:noFill/>
        </p:spPr>
        <p:txBody>
          <a:bodyPr wrap="square" rtlCol="0">
            <a:spAutoFit/>
          </a:bodyPr>
          <a:lstStyle/>
          <a:p>
            <a:r>
              <a:rPr lang="en-US" sz="4400" dirty="0"/>
              <a:t>(</a:t>
            </a:r>
            <a:r>
              <a:rPr lang="en-US" sz="4400" dirty="0">
                <a:latin typeface="Arial" panose="020B0604020202020204" pitchFamily="34" charset="0"/>
                <a:cs typeface="Arial" panose="020B0604020202020204" pitchFamily="34" charset="0"/>
              </a:rPr>
              <a:t>t</a:t>
            </a:r>
            <a:r>
              <a:rPr lang="en-US" sz="4400" dirty="0"/>
              <a:t>)</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3207260" y="1968568"/>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501209" y="2480196"/>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082A5E7E-374C-4392-8BA3-78686B4F5011}"/>
              </a:ext>
            </a:extLst>
          </p:cNvPr>
          <p:cNvSpPr txBox="1"/>
          <p:nvPr/>
        </p:nvSpPr>
        <p:spPr>
          <a:xfrm>
            <a:off x="1891882" y="3507026"/>
            <a:ext cx="804552" cy="1446550"/>
          </a:xfrm>
          <a:prstGeom prst="rect">
            <a:avLst/>
          </a:prstGeom>
          <a:noFill/>
        </p:spPr>
        <p:txBody>
          <a:bodyPr wrap="square" rtlCol="0">
            <a:spAutoFit/>
          </a:bodyPr>
          <a:lstStyle/>
          <a:p>
            <a:r>
              <a:rPr lang="en-US" sz="4400" dirty="0"/>
              <a:t>__</a:t>
            </a:r>
          </a:p>
          <a:p>
            <a:r>
              <a:rPr lang="en-US" sz="4400" dirty="0"/>
              <a:t>S</a:t>
            </a:r>
          </a:p>
        </p:txBody>
      </p:sp>
      <p:sp>
        <p:nvSpPr>
          <p:cNvPr id="11" name="TextBox 10">
            <a:extLst>
              <a:ext uri="{FF2B5EF4-FFF2-40B4-BE49-F238E27FC236}">
                <a16:creationId xmlns:a16="http://schemas.microsoft.com/office/drawing/2014/main" id="{D5BD4F05-5B7C-4080-9706-E4A20534E848}"/>
              </a:ext>
            </a:extLst>
          </p:cNvPr>
          <p:cNvSpPr txBox="1"/>
          <p:nvPr/>
        </p:nvSpPr>
        <p:spPr>
          <a:xfrm>
            <a:off x="876320" y="3522015"/>
            <a:ext cx="804552" cy="1446550"/>
          </a:xfrm>
          <a:prstGeom prst="rect">
            <a:avLst/>
          </a:prstGeom>
          <a:noFill/>
        </p:spPr>
        <p:txBody>
          <a:bodyPr wrap="square" rtlCol="0">
            <a:spAutoFit/>
          </a:bodyPr>
          <a:lstStyle/>
          <a:p>
            <a:r>
              <a:rPr lang="en-US" sz="4400" dirty="0"/>
              <a:t>__</a:t>
            </a:r>
          </a:p>
          <a:p>
            <a:r>
              <a:rPr lang="en-US" sz="4400" dirty="0"/>
              <a:t>S</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C2B46F74-22DF-45D9-A40A-6F01501F453C}"/>
                  </a:ext>
                </a:extLst>
              </p:cNvPr>
              <p:cNvSpPr txBox="1"/>
              <p:nvPr/>
            </p:nvSpPr>
            <p:spPr>
              <a:xfrm>
                <a:off x="789289" y="5055643"/>
                <a:ext cx="2192311" cy="1068369"/>
              </a:xfrm>
              <a:prstGeom prst="rect">
                <a:avLst/>
              </a:prstGeom>
              <a:noFill/>
            </p:spPr>
            <p:txBody>
              <a:bodyPr wrap="square" rtlCol="0">
                <a:spAutoFit/>
              </a:bodyPr>
              <a:lstStyle/>
              <a:p>
                <a:r>
                  <a:rPr lang="en-US" altLang="en-US" sz="4400" kern="0" dirty="0">
                    <a:solidFill>
                      <a:srgbClr val="000000"/>
                    </a:solidFill>
                    <a:latin typeface="Arial"/>
                  </a:rPr>
                  <a:t>t</a:t>
                </a:r>
                <a:r>
                  <a:rPr kumimoji="0" lang="en-US" altLang="en-US" sz="4400" b="0" i="0" u="none" strike="noStrike" kern="0" cap="none" spc="0" normalizeH="0" baseline="0" noProof="0" dirty="0">
                    <a:ln>
                      <a:noFill/>
                    </a:ln>
                    <a:solidFill>
                      <a:srgbClr val="000000"/>
                    </a:solidFill>
                    <a:effectLst/>
                    <a:uLnTx/>
                    <a:uFillTx/>
                    <a:latin typeface="Arial"/>
                    <a:ea typeface="+mn-ea"/>
                    <a:cs typeface="+mn-cs"/>
                  </a:rPr>
                  <a:t> = </a:t>
                </a:r>
                <a14:m>
                  <m:oMath xmlns:m="http://schemas.openxmlformats.org/officeDocument/2006/math">
                    <m:f>
                      <m:fPr>
                        <m:ctrlPr>
                          <a:rPr kumimoji="0" lang="en-US" altLang="en-US" sz="4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ctrlPr>
                      </m:fPr>
                      <m:num>
                        <m:r>
                          <a:rPr kumimoji="0" lang="en-US" altLang="en-US" sz="4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𝑑</m:t>
                        </m:r>
                      </m:num>
                      <m:den>
                        <m:r>
                          <a:rPr kumimoji="0" lang="en-US" altLang="en-US" sz="4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𝑆</m:t>
                        </m:r>
                      </m:den>
                    </m:f>
                  </m:oMath>
                </a14:m>
                <a:r>
                  <a:rPr kumimoji="0" lang="en-US" altLang="en-US" sz="4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altLang="en-US" sz="3200" b="0" i="0" u="none" strike="noStrike" kern="1200" cap="none" spc="0" normalizeH="0" baseline="30000" noProof="0" dirty="0">
                    <a:ln>
                      <a:noFill/>
                    </a:ln>
                    <a:solidFill>
                      <a:prstClr val="black"/>
                    </a:solidFill>
                    <a:effectLst/>
                    <a:uLnTx/>
                    <a:uFillTx/>
                    <a:latin typeface="Calibri" panose="020F0502020204030204"/>
                    <a:ea typeface="+mn-ea"/>
                    <a:cs typeface="+mn-cs"/>
                  </a:rPr>
                  <a:t>	</a:t>
                </a:r>
                <a:endParaRPr lang="en-US" dirty="0"/>
              </a:p>
            </p:txBody>
          </p:sp>
        </mc:Choice>
        <mc:Fallback xmlns="">
          <p:sp>
            <p:nvSpPr>
              <p:cNvPr id="6" name="TextBox 5">
                <a:extLst>
                  <a:ext uri="{FF2B5EF4-FFF2-40B4-BE49-F238E27FC236}">
                    <a16:creationId xmlns:a16="http://schemas.microsoft.com/office/drawing/2014/main" id="{C2B46F74-22DF-45D9-A40A-6F01501F453C}"/>
                  </a:ext>
                </a:extLst>
              </p:cNvPr>
              <p:cNvSpPr txBox="1">
                <a:spLocks noRot="1" noChangeAspect="1" noMove="1" noResize="1" noEditPoints="1" noAdjustHandles="1" noChangeArrowheads="1" noChangeShapeType="1" noTextEdit="1"/>
              </p:cNvSpPr>
              <p:nvPr/>
            </p:nvSpPr>
            <p:spPr>
              <a:xfrm>
                <a:off x="789289" y="5055643"/>
                <a:ext cx="2192311" cy="1068369"/>
              </a:xfrm>
              <a:prstGeom prst="rect">
                <a:avLst/>
              </a:prstGeom>
              <a:blipFill>
                <a:blip r:embed="rId3"/>
                <a:stretch>
                  <a:fillRect l="-11111" b="-10795"/>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6FBE2890-0ADD-4D3D-B0E3-A94DCE06F395}"/>
              </a:ext>
            </a:extLst>
          </p:cNvPr>
          <p:cNvSpPr txBox="1"/>
          <p:nvPr/>
        </p:nvSpPr>
        <p:spPr>
          <a:xfrm>
            <a:off x="809525" y="3460860"/>
            <a:ext cx="2192311" cy="769441"/>
          </a:xfrm>
          <a:prstGeom prst="rect">
            <a:avLst/>
          </a:prstGeom>
          <a:noFill/>
        </p:spPr>
        <p:txBody>
          <a:bodyPr wrap="square" rtlCol="0">
            <a:spAutoFit/>
          </a:bodyPr>
          <a:lstStyle/>
          <a:p>
            <a:r>
              <a:rPr lang="en-US" altLang="en-US" sz="4400" kern="0" dirty="0">
                <a:solidFill>
                  <a:srgbClr val="000000"/>
                </a:solidFill>
                <a:latin typeface="Arial"/>
              </a:rPr>
              <a:t>d</a:t>
            </a:r>
            <a:r>
              <a:rPr kumimoji="0" lang="en-US" altLang="en-US" sz="4400" b="0" i="0" u="none" strike="noStrike" kern="0" cap="none" spc="0" normalizeH="0" baseline="0" noProof="0" dirty="0">
                <a:ln>
                  <a:noFill/>
                </a:ln>
                <a:solidFill>
                  <a:srgbClr val="000000"/>
                </a:solidFill>
                <a:effectLst/>
                <a:uLnTx/>
                <a:uFillTx/>
                <a:latin typeface="Arial"/>
              </a:rPr>
              <a:t> = St</a:t>
            </a:r>
            <a:endParaRPr lang="en-US" sz="4400" dirty="0"/>
          </a:p>
        </p:txBody>
      </p:sp>
      <p:pic>
        <p:nvPicPr>
          <p:cNvPr id="7" name="Picture 6">
            <a:extLst>
              <a:ext uri="{FF2B5EF4-FFF2-40B4-BE49-F238E27FC236}">
                <a16:creationId xmlns:a16="http://schemas.microsoft.com/office/drawing/2014/main" id="{A336D844-FA40-46BA-BD07-835D9FB2D9C0}"/>
              </a:ext>
            </a:extLst>
          </p:cNvPr>
          <p:cNvPicPr>
            <a:picLocks noChangeAspect="1"/>
          </p:cNvPicPr>
          <p:nvPr/>
        </p:nvPicPr>
        <p:blipFill>
          <a:blip r:embed="rId4"/>
          <a:stretch>
            <a:fillRect/>
          </a:stretch>
        </p:blipFill>
        <p:spPr>
          <a:xfrm rot="20931900">
            <a:off x="1709547" y="3672103"/>
            <a:ext cx="673461" cy="1024831"/>
          </a:xfrm>
          <a:prstGeom prst="rect">
            <a:avLst/>
          </a:prstGeom>
        </p:spPr>
      </p:pic>
    </p:spTree>
    <p:extLst>
      <p:ext uri="{BB962C8B-B14F-4D97-AF65-F5344CB8AC3E}">
        <p14:creationId xmlns:p14="http://schemas.microsoft.com/office/powerpoint/2010/main" val="355411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P spid="10" grpId="0"/>
      <p:bldP spid="11" grpId="0"/>
      <p:bldP spid="6"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C0000"/>
          </a:solidFill>
        </p:spPr>
        <p:txBody>
          <a:bodyPr/>
          <a:lstStyle/>
          <a:p>
            <a:r>
              <a:rPr lang="en-US" altLang="en-US">
                <a:solidFill>
                  <a:schemeClr val="bg1"/>
                </a:solidFill>
                <a:latin typeface="Rockwell Extra Bold" panose="02060903040505020403" pitchFamily="18" charset="0"/>
              </a:rPr>
              <a:t>Speed </a:t>
            </a:r>
            <a:r>
              <a:rPr lang="en-US" altLang="en-US" dirty="0">
                <a:solidFill>
                  <a:schemeClr val="bg1"/>
                </a:solidFill>
                <a:latin typeface="Rockwell Extra Bold" panose="02060903040505020403" pitchFamily="18" charset="0"/>
              </a:rPr>
              <a:t>Related Equations</a:t>
            </a: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434782018"/>
                  </p:ext>
                </p:extLst>
              </p:nvPr>
            </p:nvGraphicFramePr>
            <p:xfrm>
              <a:off x="609600" y="2694903"/>
              <a:ext cx="10884648" cy="2614414"/>
            </p:xfrm>
            <a:graphic>
              <a:graphicData uri="http://schemas.openxmlformats.org/drawingml/2006/table">
                <a:tbl>
                  <a:tblPr firstRow="1" bandRow="1">
                    <a:tableStyleId>{5940675A-B579-460E-94D1-54222C63F5DA}</a:tableStyleId>
                  </a:tblPr>
                  <a:tblGrid>
                    <a:gridCol w="3628216">
                      <a:extLst>
                        <a:ext uri="{9D8B030D-6E8A-4147-A177-3AD203B41FA5}">
                          <a16:colId xmlns:a16="http://schemas.microsoft.com/office/drawing/2014/main" val="20000"/>
                        </a:ext>
                      </a:extLst>
                    </a:gridCol>
                    <a:gridCol w="3628216">
                      <a:extLst>
                        <a:ext uri="{9D8B030D-6E8A-4147-A177-3AD203B41FA5}">
                          <a16:colId xmlns:a16="http://schemas.microsoft.com/office/drawing/2014/main" val="20001"/>
                        </a:ext>
                      </a:extLst>
                    </a:gridCol>
                    <a:gridCol w="3628216">
                      <a:extLst>
                        <a:ext uri="{9D8B030D-6E8A-4147-A177-3AD203B41FA5}">
                          <a16:colId xmlns:a16="http://schemas.microsoft.com/office/drawing/2014/main" val="20002"/>
                        </a:ext>
                      </a:extLst>
                    </a:gridCol>
                  </a:tblGrid>
                  <a:tr h="875480">
                    <a:tc>
                      <a:txBody>
                        <a:bodyPr/>
                        <a:lstStyle/>
                        <a:p>
                          <a:pPr algn="ctr"/>
                          <a:r>
                            <a:rPr lang="en-US" sz="3600" dirty="0">
                              <a:solidFill>
                                <a:sysClr val="windowText" lastClr="000000"/>
                              </a:solidFill>
                            </a:rPr>
                            <a:t>Speed</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Distance</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Time</a:t>
                          </a:r>
                        </a:p>
                      </a:txBody>
                      <a:tcPr marL="122452" marR="122452" marT="61226" marB="61226">
                        <a:solidFill>
                          <a:schemeClr val="accent1">
                            <a:lumMod val="75000"/>
                          </a:schemeClr>
                        </a:solidFill>
                      </a:tcPr>
                    </a:tc>
                    <a:extLst>
                      <a:ext uri="{0D108BD9-81ED-4DB2-BD59-A6C34878D82A}">
                        <a16:rowId xmlns:a16="http://schemas.microsoft.com/office/drawing/2014/main" val="10000"/>
                      </a:ext>
                    </a:extLst>
                  </a:tr>
                  <a:tr h="1738934">
                    <a:tc>
                      <a:txBody>
                        <a:bodyPr/>
                        <a:lstStyle/>
                        <a:p>
                          <a:pPr algn="ctr"/>
                          <a:r>
                            <a:rPr lang="en-US" sz="7200" kern="1200" dirty="0">
                              <a:solidFill>
                                <a:sysClr val="windowText" lastClr="000000"/>
                              </a:solidFill>
                              <a:latin typeface="+mn-lt"/>
                              <a:ea typeface="+mn-ea"/>
                              <a:cs typeface="+mn-cs"/>
                            </a:rPr>
                            <a:t>S = </a:t>
                          </a:r>
                          <a14:m>
                            <m:oMath xmlns:m="http://schemas.openxmlformats.org/officeDocument/2006/math">
                              <m:f>
                                <m:fPr>
                                  <m:ctrlPr>
                                    <a:rPr lang="en-US" sz="7200" i="1" smtClean="0">
                                      <a:solidFill>
                                        <a:sysClr val="windowText" lastClr="000000"/>
                                      </a:solidFill>
                                      <a:latin typeface="Cambria Math" panose="02040503050406030204" pitchFamily="18" charset="0"/>
                                    </a:rPr>
                                  </m:ctrlPr>
                                </m:fPr>
                                <m:num>
                                  <m:r>
                                    <a:rPr lang="en-US" sz="7200" b="0" i="1" smtClean="0">
                                      <a:solidFill>
                                        <a:sysClr val="windowText" lastClr="000000"/>
                                      </a:solidFill>
                                      <a:latin typeface="Cambria Math" panose="02040503050406030204" pitchFamily="18" charset="0"/>
                                    </a:rPr>
                                    <m:t>𝑑</m:t>
                                  </m:r>
                                </m:num>
                                <m:den>
                                  <m:r>
                                    <a:rPr lang="en-US" sz="7200" b="0" i="1" smtClean="0">
                                      <a:solidFill>
                                        <a:sysClr val="windowText" lastClr="000000"/>
                                      </a:solidFill>
                                      <a:latin typeface="Cambria Math" panose="02040503050406030204" pitchFamily="18" charset="0"/>
                                    </a:rPr>
                                    <m:t>𝑡</m:t>
                                  </m:r>
                                </m:den>
                              </m:f>
                            </m:oMath>
                          </a14:m>
                          <a:endParaRPr lang="en-US" sz="7200" kern="1200" dirty="0">
                            <a:solidFill>
                              <a:sysClr val="windowText" lastClr="000000"/>
                            </a:solidFill>
                            <a:latin typeface="+mn-lt"/>
                            <a:ea typeface="+mn-ea"/>
                            <a:cs typeface="+mn-cs"/>
                          </a:endParaRPr>
                        </a:p>
                      </a:txBody>
                      <a:tcPr marL="122452" marR="122452" marT="61226" marB="61226"/>
                    </a:tc>
                    <a:tc>
                      <a:txBody>
                        <a:bodyPr/>
                        <a:lstStyle/>
                        <a:p>
                          <a:pPr algn="ctr"/>
                          <a:r>
                            <a:rPr lang="en-US" sz="7200" dirty="0">
                              <a:solidFill>
                                <a:sysClr val="windowText" lastClr="000000"/>
                              </a:solidFill>
                              <a:latin typeface="+mj-lt"/>
                            </a:rPr>
                            <a:t>d = St</a:t>
                          </a:r>
                        </a:p>
                      </a:txBody>
                      <a:tcPr marL="122452" marR="122452" marT="61226" marB="61226"/>
                    </a:tc>
                    <a:tc>
                      <a:txBody>
                        <a:bodyPr/>
                        <a:lstStyle/>
                        <a:p>
                          <a:pPr algn="ctr"/>
                          <a:r>
                            <a:rPr lang="en-US" sz="7200" kern="1200" dirty="0">
                              <a:solidFill>
                                <a:sysClr val="windowText" lastClr="000000"/>
                              </a:solidFill>
                              <a:latin typeface="+mn-lt"/>
                              <a:ea typeface="+mn-ea"/>
                              <a:cs typeface="+mn-cs"/>
                            </a:rPr>
                            <a:t>t = </a:t>
                          </a:r>
                          <a14:m>
                            <m:oMath xmlns:m="http://schemas.openxmlformats.org/officeDocument/2006/math">
                              <m:f>
                                <m:fPr>
                                  <m:ctrlPr>
                                    <a:rPr lang="en-US" sz="7200" i="1" smtClean="0">
                                      <a:solidFill>
                                        <a:sysClr val="windowText" lastClr="000000"/>
                                      </a:solidFill>
                                      <a:latin typeface="Cambria Math" panose="02040503050406030204" pitchFamily="18" charset="0"/>
                                    </a:rPr>
                                  </m:ctrlPr>
                                </m:fPr>
                                <m:num>
                                  <m:r>
                                    <a:rPr lang="en-US" sz="7200" b="0" i="1" smtClean="0">
                                      <a:solidFill>
                                        <a:sysClr val="windowText" lastClr="000000"/>
                                      </a:solidFill>
                                      <a:latin typeface="Cambria Math" panose="02040503050406030204" pitchFamily="18" charset="0"/>
                                    </a:rPr>
                                    <m:t>𝑑</m:t>
                                  </m:r>
                                </m:num>
                                <m:den>
                                  <m:r>
                                    <a:rPr lang="en-US" sz="7200" b="0" i="1" smtClean="0">
                                      <a:solidFill>
                                        <a:sysClr val="windowText" lastClr="000000"/>
                                      </a:solidFill>
                                      <a:latin typeface="Cambria Math" panose="02040503050406030204" pitchFamily="18" charset="0"/>
                                    </a:rPr>
                                    <m:t>𝑆</m:t>
                                  </m:r>
                                </m:den>
                              </m:f>
                            </m:oMath>
                          </a14:m>
                          <a:endParaRPr lang="en-US" sz="7200" dirty="0">
                            <a:solidFill>
                              <a:sysClr val="windowText" lastClr="000000"/>
                            </a:solidFill>
                          </a:endParaRPr>
                        </a:p>
                      </a:txBody>
                      <a:tcPr marL="122452" marR="122452" marT="61226" marB="61226"/>
                    </a:tc>
                    <a:extLst>
                      <a:ext uri="{0D108BD9-81ED-4DB2-BD59-A6C34878D82A}">
                        <a16:rowId xmlns:a16="http://schemas.microsoft.com/office/drawing/2014/main" val="10001"/>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434782018"/>
                  </p:ext>
                </p:extLst>
              </p:nvPr>
            </p:nvGraphicFramePr>
            <p:xfrm>
              <a:off x="609600" y="2694903"/>
              <a:ext cx="10884648" cy="2614414"/>
            </p:xfrm>
            <a:graphic>
              <a:graphicData uri="http://schemas.openxmlformats.org/drawingml/2006/table">
                <a:tbl>
                  <a:tblPr firstRow="1" bandRow="1">
                    <a:tableStyleId>{5940675A-B579-460E-94D1-54222C63F5DA}</a:tableStyleId>
                  </a:tblPr>
                  <a:tblGrid>
                    <a:gridCol w="3628216">
                      <a:extLst>
                        <a:ext uri="{9D8B030D-6E8A-4147-A177-3AD203B41FA5}">
                          <a16:colId xmlns:a16="http://schemas.microsoft.com/office/drawing/2014/main" val="20000"/>
                        </a:ext>
                      </a:extLst>
                    </a:gridCol>
                    <a:gridCol w="3628216">
                      <a:extLst>
                        <a:ext uri="{9D8B030D-6E8A-4147-A177-3AD203B41FA5}">
                          <a16:colId xmlns:a16="http://schemas.microsoft.com/office/drawing/2014/main" val="20001"/>
                        </a:ext>
                      </a:extLst>
                    </a:gridCol>
                    <a:gridCol w="3628216">
                      <a:extLst>
                        <a:ext uri="{9D8B030D-6E8A-4147-A177-3AD203B41FA5}">
                          <a16:colId xmlns:a16="http://schemas.microsoft.com/office/drawing/2014/main" val="20002"/>
                        </a:ext>
                      </a:extLst>
                    </a:gridCol>
                  </a:tblGrid>
                  <a:tr h="875480">
                    <a:tc>
                      <a:txBody>
                        <a:bodyPr/>
                        <a:lstStyle/>
                        <a:p>
                          <a:pPr algn="ctr"/>
                          <a:r>
                            <a:rPr lang="en-US" sz="3600" dirty="0">
                              <a:solidFill>
                                <a:sysClr val="windowText" lastClr="000000"/>
                              </a:solidFill>
                            </a:rPr>
                            <a:t>Speed</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Distance</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Time</a:t>
                          </a:r>
                        </a:p>
                      </a:txBody>
                      <a:tcPr marL="122452" marR="122452" marT="61226" marB="61226">
                        <a:solidFill>
                          <a:schemeClr val="accent1">
                            <a:lumMod val="75000"/>
                          </a:schemeClr>
                        </a:solidFill>
                      </a:tcPr>
                    </a:tc>
                    <a:extLst>
                      <a:ext uri="{0D108BD9-81ED-4DB2-BD59-A6C34878D82A}">
                        <a16:rowId xmlns:a16="http://schemas.microsoft.com/office/drawing/2014/main" val="10000"/>
                      </a:ext>
                    </a:extLst>
                  </a:tr>
                  <a:tr h="1738934">
                    <a:tc>
                      <a:txBody>
                        <a:bodyPr/>
                        <a:lstStyle/>
                        <a:p>
                          <a:endParaRPr lang="en-US"/>
                        </a:p>
                      </a:txBody>
                      <a:tcPr marL="122452" marR="122452" marT="61226" marB="61226">
                        <a:blipFill>
                          <a:blip r:embed="rId2"/>
                          <a:stretch>
                            <a:fillRect l="-336" t="-55088" r="-200504" b="-11228"/>
                          </a:stretch>
                        </a:blipFill>
                      </a:tcPr>
                    </a:tc>
                    <a:tc>
                      <a:txBody>
                        <a:bodyPr/>
                        <a:lstStyle/>
                        <a:p>
                          <a:pPr algn="ctr"/>
                          <a:r>
                            <a:rPr lang="en-US" sz="7200" dirty="0">
                              <a:solidFill>
                                <a:sysClr val="windowText" lastClr="000000"/>
                              </a:solidFill>
                              <a:latin typeface="+mj-lt"/>
                            </a:rPr>
                            <a:t>d = St</a:t>
                          </a:r>
                        </a:p>
                      </a:txBody>
                      <a:tcPr marL="122452" marR="122452" marT="61226" marB="61226"/>
                    </a:tc>
                    <a:tc>
                      <a:txBody>
                        <a:bodyPr/>
                        <a:lstStyle/>
                        <a:p>
                          <a:endParaRPr lang="en-US"/>
                        </a:p>
                      </a:txBody>
                      <a:tcPr marL="122452" marR="122452" marT="61226" marB="61226">
                        <a:blipFill>
                          <a:blip r:embed="rId2"/>
                          <a:stretch>
                            <a:fillRect l="-200504" t="-55088" r="-336" b="-11228"/>
                          </a:stretch>
                        </a:blipFill>
                      </a:tcPr>
                    </a:tc>
                    <a:extLst>
                      <a:ext uri="{0D108BD9-81ED-4DB2-BD59-A6C34878D82A}">
                        <a16:rowId xmlns:a16="http://schemas.microsoft.com/office/drawing/2014/main" val="10001"/>
                      </a:ext>
                    </a:extLst>
                  </a:tr>
                </a:tbl>
              </a:graphicData>
            </a:graphic>
          </p:graphicFrame>
        </mc:Fallback>
      </mc:AlternateContent>
    </p:spTree>
    <p:extLst>
      <p:ext uri="{BB962C8B-B14F-4D97-AF65-F5344CB8AC3E}">
        <p14:creationId xmlns:p14="http://schemas.microsoft.com/office/powerpoint/2010/main" val="3432607496"/>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#1</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1. What is the speed of a walker if he traveled 10m in 5s?</a:t>
            </a:r>
            <a:endParaRPr lang="en-US" sz="2800" dirty="0">
              <a:effectLst/>
              <a:latin typeface="+mj-lt"/>
              <a:ea typeface="Times New Roman" panose="02020603050405020304" pitchFamily="18" charset="0"/>
            </a:endParaRPr>
          </a:p>
          <a:p>
            <a:pPr>
              <a:lnSpc>
                <a:spcPct val="90000"/>
              </a:lnSpc>
            </a:pPr>
            <a:endParaRPr lang="en-US" altLang="en-US" dirty="0">
              <a:latin typeface="+mj-lt"/>
            </a:endParaRPr>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2443022228"/>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S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d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t=</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46117" y="5014687"/>
            <a:ext cx="1199096" cy="461665"/>
          </a:xfrm>
          <a:prstGeom prst="rect">
            <a:avLst/>
          </a:prstGeom>
          <a:noFill/>
        </p:spPr>
        <p:txBody>
          <a:bodyPr wrap="square" rtlCol="0">
            <a:spAutoFit/>
          </a:bodyPr>
          <a:lstStyle/>
          <a:p>
            <a:r>
              <a:rPr lang="en-US" sz="2400" dirty="0"/>
              <a:t>10m</a:t>
            </a:r>
          </a:p>
        </p:txBody>
      </p:sp>
      <p:sp>
        <p:nvSpPr>
          <p:cNvPr id="5" name="TextBox 4">
            <a:extLst>
              <a:ext uri="{FF2B5EF4-FFF2-40B4-BE49-F238E27FC236}">
                <a16:creationId xmlns:a16="http://schemas.microsoft.com/office/drawing/2014/main" id="{48A1B795-7378-4E41-BFFA-6BCF0143F5B7}"/>
              </a:ext>
            </a:extLst>
          </p:cNvPr>
          <p:cNvSpPr txBox="1"/>
          <p:nvPr/>
        </p:nvSpPr>
        <p:spPr>
          <a:xfrm>
            <a:off x="774176" y="4567536"/>
            <a:ext cx="838200"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5s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200131" y="5208330"/>
                <a:ext cx="3535901" cy="78624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10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5</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den>
                      </m:f>
                    </m:oMath>
                  </m:oMathPara>
                </a14:m>
                <a:endParaRPr lang="en-US" sz="2400" dirty="0">
                  <a:solidFill>
                    <a:schemeClr val="tx1"/>
                  </a:solidFill>
                  <a:latin typeface="+mj-lt"/>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200131" y="5208330"/>
                <a:ext cx="3535901" cy="786241"/>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7936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d</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t</m:t>
                          </m:r>
                        </m:den>
                      </m:f>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793679"/>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7975903" y="518927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r>
                        <a:rPr lang="en-US" sz="2400">
                          <a:latin typeface="Cambria Math" panose="02040503050406030204" pitchFamily="18" charset="0"/>
                          <a:ea typeface="Times New Roman" panose="02020603050405020304" pitchFamily="18" charset="0"/>
                          <a:cs typeface="Times New Roman" panose="02020603050405020304" pitchFamily="18" charset="0"/>
                        </a:rPr>
                        <m:t>=2 </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7975903" y="5189271"/>
                <a:ext cx="3813316" cy="461665"/>
              </a:xfrm>
              <a:prstGeom prst="rect">
                <a:avLst/>
              </a:prstGeom>
              <a:blipFill>
                <a:blip r:embed="rId4"/>
                <a:stretch>
                  <a:fillRect b="-19737"/>
                </a:stretch>
              </a:blipFill>
            </p:spPr>
            <p:txBody>
              <a:bodyPr/>
              <a:lstStyle/>
              <a:p>
                <a:r>
                  <a:rPr lang="en-US">
                    <a:noFill/>
                  </a:rPr>
                  <a:t> </a:t>
                </a:r>
              </a:p>
            </p:txBody>
          </p:sp>
        </mc:Fallback>
      </mc:AlternateContent>
    </p:spTree>
    <p:extLst>
      <p:ext uri="{BB962C8B-B14F-4D97-AF65-F5344CB8AC3E}">
        <p14:creationId xmlns:p14="http://schemas.microsoft.com/office/powerpoint/2010/main" val="19363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#2</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2. It took 3.5 </a:t>
            </a:r>
            <a:r>
              <a:rPr lang="en-US" sz="3200" dirty="0" err="1">
                <a:effectLst/>
                <a:latin typeface="+mj-lt"/>
                <a:ea typeface="Times New Roman" panose="02020603050405020304" pitchFamily="18" charset="0"/>
              </a:rPr>
              <a:t>hrs</a:t>
            </a:r>
            <a:r>
              <a:rPr lang="en-US" sz="3200" dirty="0">
                <a:effectLst/>
                <a:latin typeface="+mj-lt"/>
                <a:ea typeface="Times New Roman" panose="02020603050405020304" pitchFamily="18" charset="0"/>
              </a:rPr>
              <a:t> for a train to travel the distance between two cities at a speed of 120 miles/hr. How many miles lie between the two cities?</a:t>
            </a:r>
            <a:endParaRPr lang="en-US" sz="2800" dirty="0">
              <a:effectLst/>
              <a:latin typeface="+mj-lt"/>
              <a:ea typeface="Times New Roman" panose="02020603050405020304" pitchFamily="18" charset="0"/>
            </a:endParaRPr>
          </a:p>
          <a:p>
            <a:pPr marL="0" marR="0" indent="0">
              <a:spcBef>
                <a:spcPts val="0"/>
              </a:spcBef>
              <a:spcAft>
                <a:spcPts val="0"/>
              </a:spcAft>
              <a:buNone/>
            </a:pPr>
            <a:endParaRPr lang="en-US"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1701529453"/>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S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d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t=</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981678" y="5000173"/>
            <a:ext cx="1199096" cy="461665"/>
          </a:xfrm>
          <a:prstGeom prst="rect">
            <a:avLst/>
          </a:prstGeom>
          <a:noFill/>
        </p:spPr>
        <p:txBody>
          <a:bodyPr wrap="square" rtlCol="0">
            <a:spAutoFit/>
          </a:bodyPr>
          <a:lstStyle/>
          <a:p>
            <a:r>
              <a:rPr lang="en-US" sz="2400" dirty="0"/>
              <a:t>?</a:t>
            </a:r>
          </a:p>
        </p:txBody>
      </p:sp>
      <p:sp>
        <p:nvSpPr>
          <p:cNvPr id="5" name="TextBox 4">
            <a:extLst>
              <a:ext uri="{FF2B5EF4-FFF2-40B4-BE49-F238E27FC236}">
                <a16:creationId xmlns:a16="http://schemas.microsoft.com/office/drawing/2014/main" id="{48A1B795-7378-4E41-BFFA-6BCF0143F5B7}"/>
              </a:ext>
            </a:extLst>
          </p:cNvPr>
          <p:cNvSpPr txBox="1"/>
          <p:nvPr/>
        </p:nvSpPr>
        <p:spPr>
          <a:xfrm>
            <a:off x="803203" y="4567536"/>
            <a:ext cx="1383247" cy="461665"/>
          </a:xfrm>
          <a:prstGeom prst="rect">
            <a:avLst/>
          </a:prstGeom>
          <a:noFill/>
        </p:spPr>
        <p:txBody>
          <a:bodyPr wrap="square" rtlCol="0">
            <a:spAutoFit/>
          </a:bodyPr>
          <a:lstStyle/>
          <a:p>
            <a:r>
              <a:rPr lang="en-US" sz="2400" dirty="0"/>
              <a:t>120mi/</a:t>
            </a:r>
            <a:r>
              <a:rPr lang="en-US" sz="2400" dirty="0" err="1"/>
              <a:t>hr</a:t>
            </a:r>
            <a:endParaRPr lang="en-US" sz="2400" dirty="0"/>
          </a:p>
        </p:txBody>
      </p:sp>
      <p:sp>
        <p:nvSpPr>
          <p:cNvPr id="10" name="TextBox 9">
            <a:extLst>
              <a:ext uri="{FF2B5EF4-FFF2-40B4-BE49-F238E27FC236}">
                <a16:creationId xmlns:a16="http://schemas.microsoft.com/office/drawing/2014/main" id="{2EED7FF6-53BA-4D22-9649-B4885832059E}"/>
              </a:ext>
            </a:extLst>
          </p:cNvPr>
          <p:cNvSpPr txBox="1"/>
          <p:nvPr/>
        </p:nvSpPr>
        <p:spPr>
          <a:xfrm>
            <a:off x="708429" y="5438130"/>
            <a:ext cx="1342729" cy="461665"/>
          </a:xfrm>
          <a:prstGeom prst="rect">
            <a:avLst/>
          </a:prstGeom>
          <a:noFill/>
        </p:spPr>
        <p:txBody>
          <a:bodyPr wrap="square" rtlCol="0">
            <a:spAutoFit/>
          </a:bodyPr>
          <a:lstStyle/>
          <a:p>
            <a:r>
              <a:rPr lang="en-US" sz="2400" dirty="0"/>
              <a:t>3.5hrs</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25D6C25D-1FCC-4D36-B198-8E8E49B55AE6}"/>
                  </a:ext>
                </a:extLst>
              </p:cNvPr>
              <p:cNvSpPr txBox="1"/>
              <p:nvPr/>
            </p:nvSpPr>
            <p:spPr>
              <a:xfrm>
                <a:off x="3855360" y="5208330"/>
                <a:ext cx="353590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a:latin typeface="Times New Roman" panose="02020603050405020304" pitchFamily="18" charset="0"/>
                          <a:ea typeface="Times New Roman" panose="02020603050405020304" pitchFamily="18" charset="0"/>
                        </a:rPr>
                        <m:t>d</m:t>
                      </m:r>
                      <m:r>
                        <m:rPr>
                          <m:nor/>
                        </m:rPr>
                        <a:rPr lang="en-US" sz="2400">
                          <a:latin typeface="Times New Roman" panose="02020603050405020304" pitchFamily="18" charset="0"/>
                          <a:ea typeface="Times New Roman" panose="02020603050405020304" pitchFamily="18" charset="0"/>
                        </a:rPr>
                        <m:t> = (120</m:t>
                      </m:r>
                      <m:r>
                        <m:rPr>
                          <m:nor/>
                        </m:rPr>
                        <a:rPr lang="en-US" sz="2400">
                          <a:latin typeface="Times New Roman" panose="02020603050405020304" pitchFamily="18" charset="0"/>
                          <a:ea typeface="Times New Roman" panose="02020603050405020304" pitchFamily="18" charset="0"/>
                        </a:rPr>
                        <m:t>mi</m:t>
                      </m:r>
                      <m:r>
                        <m:rPr>
                          <m:nor/>
                        </m:rPr>
                        <a:rPr lang="en-US" sz="2400">
                          <a:latin typeface="Times New Roman" panose="02020603050405020304" pitchFamily="18" charset="0"/>
                          <a:ea typeface="Times New Roman" panose="02020603050405020304" pitchFamily="18" charset="0"/>
                        </a:rPr>
                        <m:t>/</m:t>
                      </m:r>
                      <m:r>
                        <m:rPr>
                          <m:nor/>
                        </m:rPr>
                        <a:rPr lang="en-US" sz="2400">
                          <a:latin typeface="Times New Roman" panose="02020603050405020304" pitchFamily="18" charset="0"/>
                          <a:ea typeface="Times New Roman" panose="02020603050405020304" pitchFamily="18" charset="0"/>
                        </a:rPr>
                        <m:t>hr</m:t>
                      </m:r>
                      <m:r>
                        <m:rPr>
                          <m:nor/>
                        </m:rPr>
                        <a:rPr lang="en-US" sz="2400" b="0" i="0" smtClean="0">
                          <a:latin typeface="Times New Roman" panose="02020603050405020304" pitchFamily="18" charset="0"/>
                          <a:ea typeface="Times New Roman" panose="02020603050405020304" pitchFamily="18" charset="0"/>
                        </a:rPr>
                        <m:t>)</m:t>
                      </m:r>
                      <m:r>
                        <m:rPr>
                          <m:nor/>
                        </m:rPr>
                        <a:rPr lang="en-US" sz="2400">
                          <a:latin typeface="Times New Roman" panose="02020603050405020304" pitchFamily="18" charset="0"/>
                          <a:ea typeface="Times New Roman" panose="02020603050405020304" pitchFamily="18" charset="0"/>
                        </a:rPr>
                        <m:t>(3.5</m:t>
                      </m:r>
                      <m:r>
                        <m:rPr>
                          <m:nor/>
                        </m:rPr>
                        <a:rPr lang="en-US" sz="2400">
                          <a:latin typeface="Times New Roman" panose="02020603050405020304" pitchFamily="18" charset="0"/>
                          <a:ea typeface="Times New Roman" panose="02020603050405020304" pitchFamily="18" charset="0"/>
                        </a:rPr>
                        <m:t>hrs</m:t>
                      </m:r>
                      <m:r>
                        <m:rPr>
                          <m:nor/>
                        </m:rPr>
                        <a:rPr lang="en-US" sz="2400">
                          <a:latin typeface="Times New Roman" panose="02020603050405020304" pitchFamily="18" charset="0"/>
                          <a:ea typeface="Times New Roman" panose="02020603050405020304" pitchFamily="18" charset="0"/>
                        </a:rPr>
                        <m:t>)</m:t>
                      </m:r>
                    </m:oMath>
                  </m:oMathPara>
                </a14:m>
                <a:endParaRPr lang="en-US" sz="2400" dirty="0">
                  <a:solidFill>
                    <a:schemeClr val="tx1"/>
                  </a:solidFill>
                </a:endParaRPr>
              </a:p>
            </p:txBody>
          </p:sp>
        </mc:Choice>
        <mc:Fallback>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855360" y="5208330"/>
                <a:ext cx="3535901" cy="461665"/>
              </a:xfrm>
              <a:prstGeom prst="rect">
                <a:avLst/>
              </a:prstGeom>
              <a:blipFill>
                <a:blip r:embed="rId2"/>
                <a:stretch>
                  <a:fillRect b="-197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a:latin typeface="Times New Roman" panose="02020603050405020304" pitchFamily="18" charset="0"/>
                          <a:ea typeface="Times New Roman" panose="02020603050405020304" pitchFamily="18" charset="0"/>
                        </a:rPr>
                        <m:t>d</m:t>
                      </m:r>
                      <m:r>
                        <m:rPr>
                          <m:nor/>
                        </m:rPr>
                        <a:rPr lang="en-US" sz="2400">
                          <a:latin typeface="Times New Roman" panose="02020603050405020304" pitchFamily="18" charset="0"/>
                          <a:ea typeface="Times New Roman" panose="02020603050405020304" pitchFamily="18" charset="0"/>
                        </a:rPr>
                        <m:t> = </m:t>
                      </m:r>
                      <m:r>
                        <m:rPr>
                          <m:nor/>
                        </m:rPr>
                        <a:rPr lang="en-US" sz="2400">
                          <a:latin typeface="Times New Roman" panose="02020603050405020304" pitchFamily="18" charset="0"/>
                          <a:ea typeface="Times New Roman" panose="02020603050405020304" pitchFamily="18" charset="0"/>
                        </a:rPr>
                        <m:t>St</m:t>
                      </m:r>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461665"/>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6806672" y="5193555"/>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a:latin typeface="Times New Roman" panose="02020603050405020304" pitchFamily="18" charset="0"/>
                          <a:ea typeface="Times New Roman" panose="02020603050405020304" pitchFamily="18" charset="0"/>
                        </a:rPr>
                        <m:t>d</m:t>
                      </m:r>
                      <m:r>
                        <m:rPr>
                          <m:nor/>
                        </m:rPr>
                        <a:rPr lang="en-US" sz="2400">
                          <a:latin typeface="Times New Roman" panose="02020603050405020304" pitchFamily="18" charset="0"/>
                          <a:ea typeface="Times New Roman" panose="02020603050405020304" pitchFamily="18" charset="0"/>
                        </a:rPr>
                        <m:t> = 420 </m:t>
                      </m:r>
                      <m:r>
                        <m:rPr>
                          <m:nor/>
                        </m:rPr>
                        <a:rPr lang="en-US" sz="2400">
                          <a:latin typeface="Times New Roman" panose="02020603050405020304" pitchFamily="18" charset="0"/>
                          <a:ea typeface="Times New Roman" panose="02020603050405020304" pitchFamily="18" charset="0"/>
                        </a:rPr>
                        <m:t>miles</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6806672" y="5193555"/>
                <a:ext cx="3813316" cy="461665"/>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1263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671</TotalTime>
  <Words>471</Words>
  <Application>Microsoft Office PowerPoint</Application>
  <PresentationFormat>Widescreen</PresentationFormat>
  <Paragraphs>133</Paragraphs>
  <Slides>11</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11</vt:i4>
      </vt:variant>
    </vt:vector>
  </HeadingPairs>
  <TitlesOfParts>
    <vt:vector size="22" baseType="lpstr">
      <vt:lpstr>Arial</vt:lpstr>
      <vt:lpstr>Calibri</vt:lpstr>
      <vt:lpstr>Calibri Light</vt:lpstr>
      <vt:lpstr>Cambria Math</vt:lpstr>
      <vt:lpstr>Comic Sans MS</vt:lpstr>
      <vt:lpstr>Rockwell Extra Bold</vt:lpstr>
      <vt:lpstr>Times New Roman</vt:lpstr>
      <vt:lpstr>Wingdings</vt:lpstr>
      <vt:lpstr>Office Theme</vt:lpstr>
      <vt:lpstr>Default Design</vt:lpstr>
      <vt:lpstr>3_Default Design</vt:lpstr>
      <vt:lpstr>Rearranging Speed Equation and teach examples</vt:lpstr>
      <vt:lpstr>Learning Objectives</vt:lpstr>
      <vt:lpstr>Calculating Speed</vt:lpstr>
      <vt:lpstr>Formula Representation</vt:lpstr>
      <vt:lpstr>Solve for Distance (d)</vt:lpstr>
      <vt:lpstr>Solve for Time (t)</vt:lpstr>
      <vt:lpstr>Speed Related Equations</vt:lpstr>
      <vt:lpstr>Calculation Example #1</vt:lpstr>
      <vt:lpstr>Calculation Example #2</vt:lpstr>
      <vt:lpstr>Calculation Example #3</vt:lpstr>
      <vt:lpstr>Calculation Example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Rearranging Kinetic Energy Equation</dc:title>
  <dc:creator>Berger, Jerry</dc:creator>
  <cp:lastModifiedBy>Berger, Jerry</cp:lastModifiedBy>
  <cp:revision>110</cp:revision>
  <dcterms:created xsi:type="dcterms:W3CDTF">2021-09-23T18:00:58Z</dcterms:created>
  <dcterms:modified xsi:type="dcterms:W3CDTF">2021-12-03T15:55:17Z</dcterms:modified>
</cp:coreProperties>
</file>